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handoutMasterIdLst>
    <p:handoutMasterId r:id="rId55"/>
  </p:handoutMasterIdLst>
  <p:sldIdLst>
    <p:sldId id="412" r:id="rId5"/>
    <p:sldId id="415" r:id="rId6"/>
    <p:sldId id="416" r:id="rId7"/>
    <p:sldId id="506" r:id="rId8"/>
    <p:sldId id="507" r:id="rId9"/>
    <p:sldId id="532" r:id="rId10"/>
    <p:sldId id="533" r:id="rId11"/>
    <p:sldId id="508" r:id="rId12"/>
    <p:sldId id="509" r:id="rId13"/>
    <p:sldId id="515" r:id="rId14"/>
    <p:sldId id="516" r:id="rId15"/>
    <p:sldId id="517" r:id="rId16"/>
    <p:sldId id="518" r:id="rId17"/>
    <p:sldId id="520" r:id="rId18"/>
    <p:sldId id="526" r:id="rId19"/>
    <p:sldId id="527" r:id="rId20"/>
    <p:sldId id="519" r:id="rId21"/>
    <p:sldId id="513" r:id="rId22"/>
    <p:sldId id="525" r:id="rId23"/>
    <p:sldId id="521" r:id="rId24"/>
    <p:sldId id="522" r:id="rId25"/>
    <p:sldId id="523" r:id="rId26"/>
    <p:sldId id="524" r:id="rId27"/>
    <p:sldId id="529" r:id="rId28"/>
    <p:sldId id="429" r:id="rId29"/>
    <p:sldId id="470" r:id="rId30"/>
    <p:sldId id="472" r:id="rId31"/>
    <p:sldId id="473" r:id="rId32"/>
    <p:sldId id="471" r:id="rId33"/>
    <p:sldId id="475" r:id="rId34"/>
    <p:sldId id="474" r:id="rId35"/>
    <p:sldId id="492" r:id="rId36"/>
    <p:sldId id="493" r:id="rId37"/>
    <p:sldId id="494" r:id="rId38"/>
    <p:sldId id="495" r:id="rId39"/>
    <p:sldId id="530" r:id="rId40"/>
    <p:sldId id="500" r:id="rId41"/>
    <p:sldId id="430" r:id="rId42"/>
    <p:sldId id="496" r:id="rId43"/>
    <p:sldId id="497" r:id="rId44"/>
    <p:sldId id="498" r:id="rId45"/>
    <p:sldId id="431" r:id="rId46"/>
    <p:sldId id="501" r:id="rId47"/>
    <p:sldId id="499" r:id="rId48"/>
    <p:sldId id="503" r:id="rId49"/>
    <p:sldId id="504" r:id="rId50"/>
    <p:sldId id="535" r:id="rId51"/>
    <p:sldId id="534" r:id="rId52"/>
    <p:sldId id="460" r:id="rId53"/>
  </p:sldIdLst>
  <p:sldSz cx="10058400" cy="7772400"/>
  <p:notesSz cx="7019925" cy="93059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509352" algn="l" rtl="0" fontAlgn="base">
      <a:spcBef>
        <a:spcPct val="0"/>
      </a:spcBef>
      <a:spcAft>
        <a:spcPct val="0"/>
      </a:spcAft>
      <a:defRPr kern="1200">
        <a:solidFill>
          <a:schemeClr val="tx1"/>
        </a:solidFill>
        <a:latin typeface="Arial" charset="0"/>
        <a:ea typeface="+mn-ea"/>
        <a:cs typeface="+mn-cs"/>
      </a:defRPr>
    </a:lvl2pPr>
    <a:lvl3pPr marL="1018705" algn="l" rtl="0" fontAlgn="base">
      <a:spcBef>
        <a:spcPct val="0"/>
      </a:spcBef>
      <a:spcAft>
        <a:spcPct val="0"/>
      </a:spcAft>
      <a:defRPr kern="1200">
        <a:solidFill>
          <a:schemeClr val="tx1"/>
        </a:solidFill>
        <a:latin typeface="Arial" charset="0"/>
        <a:ea typeface="+mn-ea"/>
        <a:cs typeface="+mn-cs"/>
      </a:defRPr>
    </a:lvl3pPr>
    <a:lvl4pPr marL="1528058" algn="l" rtl="0" fontAlgn="base">
      <a:spcBef>
        <a:spcPct val="0"/>
      </a:spcBef>
      <a:spcAft>
        <a:spcPct val="0"/>
      </a:spcAft>
      <a:defRPr kern="1200">
        <a:solidFill>
          <a:schemeClr val="tx1"/>
        </a:solidFill>
        <a:latin typeface="Arial" charset="0"/>
        <a:ea typeface="+mn-ea"/>
        <a:cs typeface="+mn-cs"/>
      </a:defRPr>
    </a:lvl4pPr>
    <a:lvl5pPr marL="2037411" algn="l" rtl="0" fontAlgn="base">
      <a:spcBef>
        <a:spcPct val="0"/>
      </a:spcBef>
      <a:spcAft>
        <a:spcPct val="0"/>
      </a:spcAft>
      <a:defRPr kern="1200">
        <a:solidFill>
          <a:schemeClr val="tx1"/>
        </a:solidFill>
        <a:latin typeface="Arial" charset="0"/>
        <a:ea typeface="+mn-ea"/>
        <a:cs typeface="+mn-cs"/>
      </a:defRPr>
    </a:lvl5pPr>
    <a:lvl6pPr marL="2546764" algn="l" defTabSz="1018705" rtl="0" eaLnBrk="1" latinLnBrk="0" hangingPunct="1">
      <a:defRPr kern="1200">
        <a:solidFill>
          <a:schemeClr val="tx1"/>
        </a:solidFill>
        <a:latin typeface="Arial" charset="0"/>
        <a:ea typeface="+mn-ea"/>
        <a:cs typeface="+mn-cs"/>
      </a:defRPr>
    </a:lvl6pPr>
    <a:lvl7pPr marL="3056116" algn="l" defTabSz="1018705" rtl="0" eaLnBrk="1" latinLnBrk="0" hangingPunct="1">
      <a:defRPr kern="1200">
        <a:solidFill>
          <a:schemeClr val="tx1"/>
        </a:solidFill>
        <a:latin typeface="Arial" charset="0"/>
        <a:ea typeface="+mn-ea"/>
        <a:cs typeface="+mn-cs"/>
      </a:defRPr>
    </a:lvl7pPr>
    <a:lvl8pPr marL="3565469" algn="l" defTabSz="1018705" rtl="0" eaLnBrk="1" latinLnBrk="0" hangingPunct="1">
      <a:defRPr kern="1200">
        <a:solidFill>
          <a:schemeClr val="tx1"/>
        </a:solidFill>
        <a:latin typeface="Arial" charset="0"/>
        <a:ea typeface="+mn-ea"/>
        <a:cs typeface="+mn-cs"/>
      </a:defRPr>
    </a:lvl8pPr>
    <a:lvl9pPr marL="4074821" algn="l" defTabSz="10187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yj" initials="sj" lastIdx="2" clrIdx="0"/>
  <p:cmAuthor id="1" name="Charles Green" initials="CK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A47"/>
    <a:srgbClr val="303030"/>
    <a:srgbClr val="0F1D2B"/>
    <a:srgbClr val="000066"/>
    <a:srgbClr val="597097"/>
    <a:srgbClr val="3B5781"/>
    <a:srgbClr val="022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4470" autoAdjust="0"/>
  </p:normalViewPr>
  <p:slideViewPr>
    <p:cSldViewPr>
      <p:cViewPr varScale="1">
        <p:scale>
          <a:sx n="80" d="100"/>
          <a:sy n="80" d="100"/>
        </p:scale>
        <p:origin x="1136" y="192"/>
      </p:cViewPr>
      <p:guideLst>
        <p:guide orient="horz" pos="2448"/>
        <p:guide pos="3168"/>
      </p:guideLst>
    </p:cSldViewPr>
  </p:slideViewPr>
  <p:outlineViewPr>
    <p:cViewPr>
      <p:scale>
        <a:sx n="33" d="100"/>
        <a:sy n="33" d="100"/>
      </p:scale>
      <p:origin x="0" y="-20456"/>
    </p:cViewPr>
  </p:outlineViewPr>
  <p:notesTextViewPr>
    <p:cViewPr>
      <p:scale>
        <a:sx n="100" d="100"/>
        <a:sy n="100" d="100"/>
      </p:scale>
      <p:origin x="0" y="0"/>
    </p:cViewPr>
  </p:notesTextViewPr>
  <p:sorterViewPr>
    <p:cViewPr>
      <p:scale>
        <a:sx n="120" d="100"/>
        <a:sy n="120" d="100"/>
      </p:scale>
      <p:origin x="0" y="1684"/>
    </p:cViewPr>
  </p:sorterViewPr>
  <p:notesViewPr>
    <p:cSldViewPr>
      <p:cViewPr varScale="1">
        <p:scale>
          <a:sx n="83" d="100"/>
          <a:sy n="83" d="100"/>
        </p:scale>
        <p:origin x="-3156" y="-90"/>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9459" name="Rectangle 3"/>
          <p:cNvSpPr>
            <a:spLocks noGrp="1" noChangeArrowheads="1"/>
          </p:cNvSpPr>
          <p:nvPr>
            <p:ph type="dt" sz="quarter"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9460" name="Rectangle 4"/>
          <p:cNvSpPr>
            <a:spLocks noGrp="1" noChangeArrowheads="1"/>
          </p:cNvSpPr>
          <p:nvPr>
            <p:ph type="ftr" sz="quarter" idx="2"/>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9461" name="Rectangle 5"/>
          <p:cNvSpPr>
            <a:spLocks noGrp="1" noChangeArrowheads="1"/>
          </p:cNvSpPr>
          <p:nvPr>
            <p:ph type="sldNum" sz="quarter" idx="3"/>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545450EB-D0E0-4326-99F8-DBCB45E1E590}" type="slidenum">
              <a:rPr lang="en-US"/>
              <a:pPr>
                <a:defRPr/>
              </a:pPr>
              <a:t>‹#›</a:t>
            </a:fld>
            <a:endParaRPr lang="en-US"/>
          </a:p>
        </p:txBody>
      </p:sp>
    </p:spTree>
    <p:extLst>
      <p:ext uri="{BB962C8B-B14F-4D97-AF65-F5344CB8AC3E}">
        <p14:creationId xmlns:p14="http://schemas.microsoft.com/office/powerpoint/2010/main" val="362277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defRPr sz="1200"/>
            </a:lvl1pPr>
          </a:lstStyle>
          <a:p>
            <a:pPr>
              <a:defRPr/>
            </a:pPr>
            <a:endParaRPr lang="en-US"/>
          </a:p>
        </p:txBody>
      </p:sp>
      <p:sp>
        <p:nvSpPr>
          <p:cNvPr id="18435" name="Rectangle 3"/>
          <p:cNvSpPr>
            <a:spLocks noGrp="1" noChangeArrowheads="1"/>
          </p:cNvSpPr>
          <p:nvPr>
            <p:ph type="dt" idx="1"/>
          </p:nvPr>
        </p:nvSpPr>
        <p:spPr bwMode="auto">
          <a:xfrm>
            <a:off x="3976334" y="0"/>
            <a:ext cx="3041967" cy="46529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2538" y="698500"/>
            <a:ext cx="4514850" cy="3487738"/>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701993" y="4420315"/>
            <a:ext cx="5615940" cy="4187666"/>
          </a:xfrm>
          <a:prstGeom prst="rect">
            <a:avLst/>
          </a:prstGeom>
          <a:noFill/>
          <a:ln w="9525">
            <a:noFill/>
            <a:miter lim="800000"/>
            <a:headEnd/>
            <a:tailEnd/>
          </a:ln>
          <a:effectLst/>
        </p:spPr>
        <p:txBody>
          <a:bodyPr vert="horz" wrap="square" lIns="93273" tIns="46639" rIns="93273" bIns="4663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1"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defRPr sz="1200"/>
            </a:lvl1pPr>
          </a:lstStyle>
          <a:p>
            <a:pPr>
              <a:defRPr/>
            </a:pPr>
            <a:endParaRPr lang="en-US"/>
          </a:p>
        </p:txBody>
      </p:sp>
      <p:sp>
        <p:nvSpPr>
          <p:cNvPr id="18439" name="Rectangle 7"/>
          <p:cNvSpPr>
            <a:spLocks noGrp="1" noChangeArrowheads="1"/>
          </p:cNvSpPr>
          <p:nvPr>
            <p:ph type="sldNum" sz="quarter" idx="5"/>
          </p:nvPr>
        </p:nvSpPr>
        <p:spPr bwMode="auto">
          <a:xfrm>
            <a:off x="3976334" y="8839014"/>
            <a:ext cx="3041967" cy="465296"/>
          </a:xfrm>
          <a:prstGeom prst="rect">
            <a:avLst/>
          </a:prstGeom>
          <a:noFill/>
          <a:ln w="9525">
            <a:noFill/>
            <a:miter lim="800000"/>
            <a:headEnd/>
            <a:tailEnd/>
          </a:ln>
          <a:effectLst/>
        </p:spPr>
        <p:txBody>
          <a:bodyPr vert="horz" wrap="square" lIns="93273" tIns="46639" rIns="93273" bIns="46639" numCol="1" anchor="b" anchorCtr="0" compatLnSpc="1">
            <a:prstTxWarp prst="textNoShape">
              <a:avLst/>
            </a:prstTxWarp>
          </a:bodyPr>
          <a:lstStyle>
            <a:lvl1pPr algn="r">
              <a:defRPr sz="1200"/>
            </a:lvl1pPr>
          </a:lstStyle>
          <a:p>
            <a:pPr>
              <a:defRPr/>
            </a:pPr>
            <a:fld id="{E309751F-6D80-4D23-AACA-631AD38DE553}" type="slidenum">
              <a:rPr lang="en-US"/>
              <a:pPr>
                <a:defRPr/>
              </a:pPr>
              <a:t>‹#›</a:t>
            </a:fld>
            <a:endParaRPr lang="en-US"/>
          </a:p>
        </p:txBody>
      </p:sp>
    </p:spTree>
    <p:extLst>
      <p:ext uri="{BB962C8B-B14F-4D97-AF65-F5344CB8AC3E}">
        <p14:creationId xmlns:p14="http://schemas.microsoft.com/office/powerpoint/2010/main" val="119024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mn-cs"/>
      </a:defRPr>
    </a:lvl1pPr>
    <a:lvl2pPr marL="509352" algn="l" rtl="0" eaLnBrk="0" fontAlgn="base" hangingPunct="0">
      <a:spcBef>
        <a:spcPct val="30000"/>
      </a:spcBef>
      <a:spcAft>
        <a:spcPct val="0"/>
      </a:spcAft>
      <a:defRPr sz="1300" kern="1200">
        <a:solidFill>
          <a:schemeClr val="tx1"/>
        </a:solidFill>
        <a:latin typeface="Arial" charset="0"/>
        <a:ea typeface="+mn-ea"/>
        <a:cs typeface="+mn-cs"/>
      </a:defRPr>
    </a:lvl2pPr>
    <a:lvl3pPr marL="1018705" algn="l" rtl="0" eaLnBrk="0" fontAlgn="base" hangingPunct="0">
      <a:spcBef>
        <a:spcPct val="30000"/>
      </a:spcBef>
      <a:spcAft>
        <a:spcPct val="0"/>
      </a:spcAft>
      <a:defRPr sz="1300" kern="1200">
        <a:solidFill>
          <a:schemeClr val="tx1"/>
        </a:solidFill>
        <a:latin typeface="Arial" charset="0"/>
        <a:ea typeface="+mn-ea"/>
        <a:cs typeface="+mn-cs"/>
      </a:defRPr>
    </a:lvl3pPr>
    <a:lvl4pPr marL="1528058" algn="l" rtl="0" eaLnBrk="0" fontAlgn="base" hangingPunct="0">
      <a:spcBef>
        <a:spcPct val="30000"/>
      </a:spcBef>
      <a:spcAft>
        <a:spcPct val="0"/>
      </a:spcAft>
      <a:defRPr sz="1300" kern="1200">
        <a:solidFill>
          <a:schemeClr val="tx1"/>
        </a:solidFill>
        <a:latin typeface="Arial" charset="0"/>
        <a:ea typeface="+mn-ea"/>
        <a:cs typeface="+mn-cs"/>
      </a:defRPr>
    </a:lvl4pPr>
    <a:lvl5pPr marL="2037411" algn="l" rtl="0" eaLnBrk="0" fontAlgn="base" hangingPunct="0">
      <a:spcBef>
        <a:spcPct val="30000"/>
      </a:spcBef>
      <a:spcAft>
        <a:spcPct val="0"/>
      </a:spcAft>
      <a:defRPr sz="1300" kern="1200">
        <a:solidFill>
          <a:schemeClr val="tx1"/>
        </a:solidFill>
        <a:latin typeface="Arial" charset="0"/>
        <a:ea typeface="+mn-ea"/>
        <a:cs typeface="+mn-cs"/>
      </a:defRPr>
    </a:lvl5pPr>
    <a:lvl6pPr marL="2546764" algn="l" defTabSz="1018705" rtl="0" eaLnBrk="1" latinLnBrk="0" hangingPunct="1">
      <a:defRPr sz="1300" kern="1200">
        <a:solidFill>
          <a:schemeClr val="tx1"/>
        </a:solidFill>
        <a:latin typeface="+mn-lt"/>
        <a:ea typeface="+mn-ea"/>
        <a:cs typeface="+mn-cs"/>
      </a:defRPr>
    </a:lvl6pPr>
    <a:lvl7pPr marL="3056116" algn="l" defTabSz="1018705" rtl="0" eaLnBrk="1" latinLnBrk="0" hangingPunct="1">
      <a:defRPr sz="1300" kern="1200">
        <a:solidFill>
          <a:schemeClr val="tx1"/>
        </a:solidFill>
        <a:latin typeface="+mn-lt"/>
        <a:ea typeface="+mn-ea"/>
        <a:cs typeface="+mn-cs"/>
      </a:defRPr>
    </a:lvl7pPr>
    <a:lvl8pPr marL="3565469" algn="l" defTabSz="1018705" rtl="0" eaLnBrk="1" latinLnBrk="0" hangingPunct="1">
      <a:defRPr sz="1300" kern="1200">
        <a:solidFill>
          <a:schemeClr val="tx1"/>
        </a:solidFill>
        <a:latin typeface="+mn-lt"/>
        <a:ea typeface="+mn-ea"/>
        <a:cs typeface="+mn-cs"/>
      </a:defRPr>
    </a:lvl8pPr>
    <a:lvl9pPr marL="4074821" algn="l" defTabSz="101870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 brief description of the project:</a:t>
            </a:r>
          </a:p>
          <a:p>
            <a:r>
              <a:rPr lang="en-US" dirty="0" smtClean="0"/>
              <a:t>-</a:t>
            </a:r>
            <a:r>
              <a:rPr lang="en-US" baseline="0" dirty="0" smtClean="0"/>
              <a:t> Bareflank is a new, open source, lightweight hypervisor, written in C++ 11/14, designed to facilitate hypervisor research.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a:t>
            </a:fld>
            <a:endParaRPr lang="en-US"/>
          </a:p>
        </p:txBody>
      </p:sp>
    </p:spTree>
    <p:extLst>
      <p:ext uri="{BB962C8B-B14F-4D97-AF65-F5344CB8AC3E}">
        <p14:creationId xmlns:p14="http://schemas.microsoft.com/office/powerpoint/2010/main" val="1910888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note:</a:t>
            </a:r>
          </a:p>
          <a:p>
            <a:r>
              <a:rPr lang="en-US" dirty="0" smtClean="0"/>
              <a:t>- All of the constructors and destructors are</a:t>
            </a:r>
            <a:r>
              <a:rPr lang="en-US" baseline="0" dirty="0" smtClean="0"/>
              <a:t> jammed into a single function.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17</a:t>
            </a:fld>
            <a:endParaRPr lang="en-US"/>
          </a:p>
        </p:txBody>
      </p:sp>
    </p:spTree>
    <p:extLst>
      <p:ext uri="{BB962C8B-B14F-4D97-AF65-F5344CB8AC3E}">
        <p14:creationId xmlns:p14="http://schemas.microsoft.com/office/powerpoint/2010/main" val="1446307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OSDev.org</a:t>
            </a:r>
            <a:r>
              <a:rPr lang="en-US" dirty="0" smtClean="0"/>
              <a:t> would have you believe these are optional, they clearly are not</a:t>
            </a:r>
          </a:p>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18</a:t>
            </a:fld>
            <a:endParaRPr lang="en-US"/>
          </a:p>
        </p:txBody>
      </p:sp>
    </p:spTree>
    <p:extLst>
      <p:ext uri="{BB962C8B-B14F-4D97-AF65-F5344CB8AC3E}">
        <p14:creationId xmlns:p14="http://schemas.microsoft.com/office/powerpoint/2010/main" val="7935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22</a:t>
            </a:fld>
            <a:endParaRPr lang="en-US"/>
          </a:p>
        </p:txBody>
      </p:sp>
    </p:spTree>
    <p:extLst>
      <p:ext uri="{BB962C8B-B14F-4D97-AF65-F5344CB8AC3E}">
        <p14:creationId xmlns:p14="http://schemas.microsoft.com/office/powerpoint/2010/main" val="5718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25</a:t>
            </a:fld>
            <a:endParaRPr lang="en-US"/>
          </a:p>
        </p:txBody>
      </p:sp>
    </p:spTree>
    <p:extLst>
      <p:ext uri="{BB962C8B-B14F-4D97-AF65-F5344CB8AC3E}">
        <p14:creationId xmlns:p14="http://schemas.microsoft.com/office/powerpoint/2010/main" val="119413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used for</a:t>
            </a:r>
            <a:r>
              <a:rPr lang="en-US" baseline="0" dirty="0" smtClean="0"/>
              <a:t> example by the new / delete operators to allow you to globally define your own.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33</a:t>
            </a:fld>
            <a:endParaRPr lang="en-US"/>
          </a:p>
        </p:txBody>
      </p:sp>
    </p:spTree>
    <p:extLst>
      <p:ext uri="{BB962C8B-B14F-4D97-AF65-F5344CB8AC3E}">
        <p14:creationId xmlns:p14="http://schemas.microsoft.com/office/powerpoint/2010/main" val="43554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how this works</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36</a:t>
            </a:fld>
            <a:endParaRPr lang="en-US"/>
          </a:p>
        </p:txBody>
      </p:sp>
    </p:spTree>
    <p:extLst>
      <p:ext uri="{BB962C8B-B14F-4D97-AF65-F5344CB8AC3E}">
        <p14:creationId xmlns:p14="http://schemas.microsoft.com/office/powerpoint/2010/main" val="173583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stack information is provided to a personality function that tells us if we have found a catch block, or if</a:t>
            </a:r>
            <a:r>
              <a:rPr lang="en-US" baseline="0" dirty="0" smtClean="0"/>
              <a:t> we need to continue to unwind, or if a failure has occurred. This process is repeated until a catch block has been found, or </a:t>
            </a:r>
            <a:r>
              <a:rPr lang="en-US" baseline="0" dirty="0" err="1" smtClean="0"/>
              <a:t>std</a:t>
            </a:r>
            <a:r>
              <a:rPr lang="en-US" baseline="0" dirty="0" smtClean="0"/>
              <a:t>::terminate() is called.</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46</a:t>
            </a:fld>
            <a:endParaRPr lang="en-US"/>
          </a:p>
        </p:txBody>
      </p:sp>
    </p:spTree>
    <p:extLst>
      <p:ext uri="{BB962C8B-B14F-4D97-AF65-F5344CB8AC3E}">
        <p14:creationId xmlns:p14="http://schemas.microsoft.com/office/powerpoint/2010/main" val="600633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lot of other things like TLS, </a:t>
            </a:r>
            <a:r>
              <a:rPr lang="en-US" dirty="0" err="1" smtClean="0"/>
              <a:t>mutex</a:t>
            </a:r>
            <a:r>
              <a:rPr lang="en-US" dirty="0" smtClean="0"/>
              <a:t> support, </a:t>
            </a:r>
            <a:r>
              <a:rPr lang="en-US" dirty="0" err="1" smtClean="0"/>
              <a:t>libc</a:t>
            </a:r>
            <a:r>
              <a:rPr lang="en-US" dirty="0" smtClean="0"/>
              <a:t> functionality like memory allocation, and IO read/write that we</a:t>
            </a:r>
            <a:r>
              <a:rPr lang="en-US" baseline="0" dirty="0" smtClean="0"/>
              <a:t> don’t have time for.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49</a:t>
            </a:fld>
            <a:endParaRPr lang="en-US"/>
          </a:p>
        </p:txBody>
      </p:sp>
    </p:spTree>
    <p:extLst>
      <p:ext uri="{BB962C8B-B14F-4D97-AF65-F5344CB8AC3E}">
        <p14:creationId xmlns:p14="http://schemas.microsoft.com/office/powerpoint/2010/main" val="201863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need for an open</a:t>
            </a:r>
            <a:r>
              <a:rPr lang="en-US" baseline="0" dirty="0" smtClean="0"/>
              <a:t> source hypervisor that is easy to use for non-traditional hypervisor research, but powerful enough that it could be used to compete with existing hypervisors like Xen, KVM, </a:t>
            </a:r>
            <a:r>
              <a:rPr lang="en-US" baseline="0" dirty="0" err="1" smtClean="0"/>
              <a:t>VirtualBox</a:t>
            </a:r>
            <a:r>
              <a:rPr lang="en-US" baseline="0" dirty="0" smtClean="0"/>
              <a:t>, </a:t>
            </a:r>
            <a:r>
              <a:rPr lang="en-US" baseline="0" dirty="0" err="1" smtClean="0"/>
              <a:t>etc</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2</a:t>
            </a:fld>
            <a:endParaRPr lang="en-US"/>
          </a:p>
        </p:txBody>
      </p:sp>
    </p:spTree>
    <p:extLst>
      <p:ext uri="{BB962C8B-B14F-4D97-AF65-F5344CB8AC3E}">
        <p14:creationId xmlns:p14="http://schemas.microsoft.com/office/powerpoint/2010/main" val="44941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saying that guests should not be support, but rather, it should not be</a:t>
            </a:r>
            <a:r>
              <a:rPr lang="en-US" baseline="0" dirty="0" smtClean="0"/>
              <a:t> the focus. The hypervisor should be built in a way to support all kinds of use cases and not just guests.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3</a:t>
            </a:fld>
            <a:endParaRPr lang="en-US"/>
          </a:p>
        </p:txBody>
      </p:sp>
    </p:spTree>
    <p:extLst>
      <p:ext uri="{BB962C8B-B14F-4D97-AF65-F5344CB8AC3E}">
        <p14:creationId xmlns:p14="http://schemas.microsoft.com/office/powerpoint/2010/main" val="21959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t>
            </a:r>
            <a:r>
              <a:rPr lang="en-US" dirty="0" err="1" smtClean="0"/>
              <a:t>VirtualBox</a:t>
            </a:r>
            <a:r>
              <a:rPr lang="en-US" dirty="0" smtClean="0"/>
              <a:t> as our example</a:t>
            </a:r>
          </a:p>
          <a:p>
            <a:pPr marL="285750" indent="-285750">
              <a:buFontTx/>
              <a:buChar char="-"/>
            </a:pPr>
            <a:r>
              <a:rPr lang="en-US" dirty="0" smtClean="0"/>
              <a:t>We want to click on an icon</a:t>
            </a:r>
            <a:r>
              <a:rPr lang="en-US" baseline="0" dirty="0" smtClean="0"/>
              <a:t> in Windows, and run a VM.</a:t>
            </a:r>
          </a:p>
          <a:p>
            <a:pPr marL="285750" indent="-285750">
              <a:buFontTx/>
              <a:buChar char="-"/>
            </a:pPr>
            <a:r>
              <a:rPr lang="en-US" baseline="0" dirty="0" smtClean="0"/>
              <a:t>To do this, we will need a driver that is capable of launching our hypervisor so that it can run the desired VM</a:t>
            </a:r>
            <a:endParaRPr lang="en-US" dirty="0" smtClean="0"/>
          </a:p>
          <a:p>
            <a:endParaRPr lang="en-US" dirty="0" smtClean="0"/>
          </a:p>
          <a:p>
            <a:r>
              <a:rPr lang="en-US" dirty="0" smtClean="0"/>
              <a:t>Create a simple program:</a:t>
            </a:r>
          </a:p>
          <a:p>
            <a:pPr marL="285750" indent="-285750">
              <a:buFontTx/>
              <a:buChar char="-"/>
            </a:pPr>
            <a:r>
              <a:rPr lang="en-US" baseline="0" dirty="0" smtClean="0"/>
              <a:t>Link as a shared library, which removes a lot of the ”executable” requirements of a typical binary</a:t>
            </a:r>
          </a:p>
          <a:p>
            <a:pPr marL="285750" indent="-285750">
              <a:buFontTx/>
              <a:buChar char="-"/>
            </a:pPr>
            <a:r>
              <a:rPr lang="en-US" baseline="0" dirty="0" smtClean="0"/>
              <a:t>There are no relocation (so the GOT can be ignored)</a:t>
            </a:r>
          </a:p>
          <a:p>
            <a:pPr marL="285750" indent="-285750">
              <a:buFontTx/>
              <a:buChar char="-"/>
            </a:pPr>
            <a:r>
              <a:rPr lang="en-US" baseline="0" dirty="0" smtClean="0"/>
              <a:t>Generates a simple piece of executable code, whose result can be verified to prove that our ”C++” is executing. </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4</a:t>
            </a:fld>
            <a:endParaRPr lang="en-US"/>
          </a:p>
        </p:txBody>
      </p:sp>
    </p:spTree>
    <p:extLst>
      <p:ext uri="{BB962C8B-B14F-4D97-AF65-F5344CB8AC3E}">
        <p14:creationId xmlns:p14="http://schemas.microsoft.com/office/powerpoint/2010/main" val="135662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7</a:t>
            </a:fld>
            <a:endParaRPr lang="en-US"/>
          </a:p>
        </p:txBody>
      </p:sp>
    </p:spTree>
    <p:extLst>
      <p:ext uri="{BB962C8B-B14F-4D97-AF65-F5344CB8AC3E}">
        <p14:creationId xmlns:p14="http://schemas.microsoft.com/office/powerpoint/2010/main" val="147567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example, the ELF binary places the</a:t>
            </a:r>
            <a:r>
              <a:rPr lang="en-US" baseline="0" dirty="0" smtClean="0"/>
              <a:t> “code” in a read / execute memory segment, and then provides a small read / write segment</a:t>
            </a:r>
          </a:p>
          <a:p>
            <a:pPr marL="285750" indent="-285750">
              <a:buFontTx/>
              <a:buChar char="-"/>
            </a:pPr>
            <a:r>
              <a:rPr lang="en-US" baseline="0" dirty="0" smtClean="0"/>
              <a:t>RW is usually placed after read / execute segments so that “heap” memory can grow past the end of a program</a:t>
            </a:r>
          </a:p>
          <a:p>
            <a:pPr marL="285750" indent="-285750">
              <a:buFontTx/>
              <a:buChar char="-"/>
            </a:pPr>
            <a:r>
              <a:rPr lang="en-US" baseline="0" dirty="0" smtClean="0"/>
              <a:t>Since this was compiled for 64bit, the alignment is set to 2MB for page alignment (there are ways to reduce the virtual memory waste if needed)</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9</a:t>
            </a:fld>
            <a:endParaRPr lang="en-US"/>
          </a:p>
        </p:txBody>
      </p:sp>
    </p:spTree>
    <p:extLst>
      <p:ext uri="{BB962C8B-B14F-4D97-AF65-F5344CB8AC3E}">
        <p14:creationId xmlns:p14="http://schemas.microsoft.com/office/powerpoint/2010/main" val="92604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example above, we would see this function return 10, since the </a:t>
            </a:r>
            <a:r>
              <a:rPr lang="en-US" dirty="0" err="1" smtClean="0"/>
              <a:t>ctors</a:t>
            </a:r>
            <a:r>
              <a:rPr lang="en-US" dirty="0" smtClean="0"/>
              <a:t> / </a:t>
            </a:r>
            <a:r>
              <a:rPr lang="en-US" dirty="0" err="1" smtClean="0"/>
              <a:t>dtors</a:t>
            </a:r>
            <a:r>
              <a:rPr lang="en-US" dirty="0" smtClean="0"/>
              <a:t> have not been executed.</a:t>
            </a:r>
          </a:p>
          <a:p>
            <a:endParaRPr lang="en-US" dirty="0" smtClean="0"/>
          </a:p>
          <a:p>
            <a:r>
              <a:rPr lang="en-US" dirty="0" smtClean="0"/>
              <a:t>Really simple</a:t>
            </a:r>
            <a:r>
              <a:rPr lang="en-US" baseline="0" dirty="0" smtClean="0"/>
              <a:t> program that globally defines a class and uses the constructor / destructor to change a local variable, which is returned by the “entry” function. </a:t>
            </a:r>
          </a:p>
          <a:p>
            <a:pPr marL="285750" indent="-285750">
              <a:buFontTx/>
              <a:buChar char="-"/>
            </a:pPr>
            <a:r>
              <a:rPr lang="en-US" baseline="0" dirty="0" smtClean="0"/>
              <a:t>Interesting note: notice how “static </a:t>
            </a:r>
            <a:r>
              <a:rPr lang="en-US" baseline="0" dirty="0" err="1" smtClean="0"/>
              <a:t>int</a:t>
            </a:r>
            <a:r>
              <a:rPr lang="en-US" baseline="0" dirty="0" smtClean="0"/>
              <a:t> data” removes “data” from the symbol table. Defining variables as global might reduce linking times, certainly reduces size of ELF binary. </a:t>
            </a:r>
          </a:p>
          <a:p>
            <a:pPr marL="285750" indent="-285750">
              <a:buFontTx/>
              <a:buChar char="-"/>
            </a:pPr>
            <a:r>
              <a:rPr lang="en-US" baseline="0" dirty="0" smtClean="0"/>
              <a:t>Easy to see the constructor and destructor, but how are they executed?</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13</a:t>
            </a:fld>
            <a:endParaRPr lang="en-US"/>
          </a:p>
        </p:txBody>
      </p:sp>
    </p:spTree>
    <p:extLst>
      <p:ext uri="{BB962C8B-B14F-4D97-AF65-F5344CB8AC3E}">
        <p14:creationId xmlns:p14="http://schemas.microsoft.com/office/powerpoint/2010/main" val="197505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ctor</a:t>
            </a:r>
            <a:r>
              <a:rPr lang="en-US" baseline="0" dirty="0" smtClean="0"/>
              <a:t> / .</a:t>
            </a:r>
            <a:r>
              <a:rPr lang="en-US" baseline="0" dirty="0" err="1" smtClean="0"/>
              <a:t>dtor</a:t>
            </a:r>
            <a:r>
              <a:rPr lang="en-US" baseline="0" dirty="0" smtClean="0"/>
              <a:t> sections</a:t>
            </a:r>
          </a:p>
          <a:p>
            <a:endParaRPr lang="en-US" baseline="0" dirty="0" smtClean="0"/>
          </a:p>
          <a:p>
            <a:r>
              <a:rPr lang="en-US" baseline="0" dirty="0" smtClean="0"/>
              <a:t>- Contains a list of “void </a:t>
            </a:r>
            <a:r>
              <a:rPr lang="en-US" baseline="0" dirty="0" err="1" smtClean="0"/>
              <a:t>func</a:t>
            </a:r>
            <a:r>
              <a:rPr lang="en-US" baseline="0" dirty="0" smtClean="0"/>
              <a:t>(void)” functions</a:t>
            </a:r>
          </a:p>
          <a:p>
            <a:r>
              <a:rPr lang="en-US" baseline="0" dirty="0" smtClean="0"/>
              <a:t>- Notice the size if “8” and the alignment is “8”</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14</a:t>
            </a:fld>
            <a:endParaRPr lang="en-US"/>
          </a:p>
        </p:txBody>
      </p:sp>
    </p:spTree>
    <p:extLst>
      <p:ext uri="{BB962C8B-B14F-4D97-AF65-F5344CB8AC3E}">
        <p14:creationId xmlns:p14="http://schemas.microsoft.com/office/powerpoint/2010/main" val="50532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285750" indent="-285750">
              <a:buFontTx/>
              <a:buChar char="-"/>
            </a:pPr>
            <a:r>
              <a:rPr lang="en-US" baseline="0" dirty="0" smtClean="0"/>
              <a:t>The current implementation also supports </a:t>
            </a:r>
            <a:r>
              <a:rPr lang="en-US" baseline="0" dirty="0" err="1" smtClean="0"/>
              <a:t>init_array</a:t>
            </a:r>
            <a:r>
              <a:rPr lang="en-US" baseline="0" dirty="0" smtClean="0"/>
              <a:t>, </a:t>
            </a:r>
            <a:r>
              <a:rPr lang="en-US" baseline="0" dirty="0" err="1" smtClean="0"/>
              <a:t>fini_array</a:t>
            </a:r>
            <a:r>
              <a:rPr lang="en-US" baseline="0" dirty="0" smtClean="0"/>
              <a:t> which are used by Clang, and later versions of GCC</a:t>
            </a:r>
          </a:p>
          <a:p>
            <a:pPr marL="285750" indent="-285750">
              <a:buFontTx/>
              <a:buChar char="-"/>
            </a:pPr>
            <a:r>
              <a:rPr lang="en-US" baseline="0" dirty="0" smtClean="0"/>
              <a:t>The actual implementation is a little more complicated</a:t>
            </a:r>
          </a:p>
          <a:p>
            <a:pPr marL="285750" indent="-285750">
              <a:buFontTx/>
              <a:buChar char="-"/>
            </a:pPr>
            <a:r>
              <a:rPr lang="en-US" baseline="0" dirty="0" smtClean="0"/>
              <a:t>When you call </a:t>
            </a:r>
            <a:r>
              <a:rPr lang="en-US" baseline="0" dirty="0" err="1" smtClean="0"/>
              <a:t>ctors</a:t>
            </a:r>
            <a:r>
              <a:rPr lang="en-US" baseline="0" dirty="0" smtClean="0"/>
              <a:t>[</a:t>
            </a:r>
            <a:r>
              <a:rPr lang="en-US" baseline="0" dirty="0" err="1" smtClean="0"/>
              <a:t>i</a:t>
            </a:r>
            <a:r>
              <a:rPr lang="en-US" baseline="0" dirty="0" smtClean="0"/>
              <a:t>](), what is it calling?</a:t>
            </a:r>
            <a:endParaRPr lang="en-US" dirty="0"/>
          </a:p>
        </p:txBody>
      </p:sp>
      <p:sp>
        <p:nvSpPr>
          <p:cNvPr id="4" name="Slide Number Placeholder 3"/>
          <p:cNvSpPr>
            <a:spLocks noGrp="1"/>
          </p:cNvSpPr>
          <p:nvPr>
            <p:ph type="sldNum" sz="quarter" idx="10"/>
          </p:nvPr>
        </p:nvSpPr>
        <p:spPr/>
        <p:txBody>
          <a:bodyPr/>
          <a:lstStyle/>
          <a:p>
            <a:pPr>
              <a:defRPr/>
            </a:pPr>
            <a:fld id="{E309751F-6D80-4D23-AACA-631AD38DE553}" type="slidenum">
              <a:rPr lang="en-US" smtClean="0"/>
              <a:pPr>
                <a:defRPr/>
              </a:pPr>
              <a:t>16</a:t>
            </a:fld>
            <a:endParaRPr lang="en-US"/>
          </a:p>
        </p:txBody>
      </p:sp>
    </p:spTree>
    <p:extLst>
      <p:ext uri="{BB962C8B-B14F-4D97-AF65-F5344CB8AC3E}">
        <p14:creationId xmlns:p14="http://schemas.microsoft.com/office/powerpoint/2010/main" val="128968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hyperlink" Target="http://ainfosec.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S Title and Full Body">
    <p:bg>
      <p:bgRef idx="1001">
        <a:schemeClr val="bg1"/>
      </p:bgRef>
    </p:bg>
    <p:spTree>
      <p:nvGrpSpPr>
        <p:cNvPr id="1" name=""/>
        <p:cNvGrpSpPr/>
        <p:nvPr/>
      </p:nvGrpSpPr>
      <p:grpSpPr>
        <a:xfrm>
          <a:off x="0" y="0"/>
          <a:ext cx="0" cy="0"/>
          <a:chOff x="0" y="0"/>
          <a:chExt cx="0" cy="0"/>
        </a:xfrm>
      </p:grpSpPr>
      <p:sp>
        <p:nvSpPr>
          <p:cNvPr id="5" name="Text Placeholder 10"/>
          <p:cNvSpPr>
            <a:spLocks noGrp="1"/>
          </p:cNvSpPr>
          <p:nvPr>
            <p:ph type="body" sz="quarter" idx="11"/>
          </p:nvPr>
        </p:nvSpPr>
        <p:spPr>
          <a:xfrm>
            <a:off x="320040" y="1752600"/>
            <a:ext cx="941832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ext Placeholder 7"/>
          <p:cNvSpPr>
            <a:spLocks noGrp="1"/>
          </p:cNvSpPr>
          <p:nvPr>
            <p:ph type="body" sz="quarter" idx="12" hasCustomPrompt="1"/>
          </p:nvPr>
        </p:nvSpPr>
        <p:spPr>
          <a:xfrm>
            <a:off x="320040" y="838200"/>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rgbClr val="172A47"/>
                </a:solidFill>
                <a:latin typeface="+mj-lt"/>
              </a:defRPr>
            </a:lvl1pPr>
          </a:lstStyle>
          <a:p>
            <a:pPr lvl="0"/>
            <a:r>
              <a:rPr lang="en-US" dirty="0" smtClean="0"/>
              <a:t>Subtitle</a:t>
            </a:r>
          </a:p>
        </p:txBody>
      </p:sp>
      <p:sp>
        <p:nvSpPr>
          <p:cNvPr id="6" name="Text Placeholder 7"/>
          <p:cNvSpPr>
            <a:spLocks noGrp="1"/>
          </p:cNvSpPr>
          <p:nvPr>
            <p:ph type="body" sz="quarter" idx="10" hasCustomPrompt="1"/>
          </p:nvPr>
        </p:nvSpPr>
        <p:spPr>
          <a:xfrm>
            <a:off x="320040" y="207554"/>
            <a:ext cx="691896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rgbClr val="172A47"/>
                </a:solidFill>
                <a:latin typeface="+mj-lt"/>
              </a:defRPr>
            </a:lvl1pPr>
          </a:lstStyle>
          <a:p>
            <a:pPr lvl="0"/>
            <a:r>
              <a:rPr lang="en-US" dirty="0" smtClean="0"/>
              <a:t>Title</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S Title and Half Body">
    <p:spTree>
      <p:nvGrpSpPr>
        <p:cNvPr id="1" name=""/>
        <p:cNvGrpSpPr/>
        <p:nvPr/>
      </p:nvGrpSpPr>
      <p:grpSpPr>
        <a:xfrm>
          <a:off x="0" y="0"/>
          <a:ext cx="0" cy="0"/>
          <a:chOff x="0" y="0"/>
          <a:chExt cx="0" cy="0"/>
        </a:xfrm>
      </p:grpSpPr>
      <p:sp>
        <p:nvSpPr>
          <p:cNvPr id="7" name="Text Placeholder 10"/>
          <p:cNvSpPr>
            <a:spLocks noGrp="1"/>
          </p:cNvSpPr>
          <p:nvPr>
            <p:ph type="body" sz="quarter" idx="11"/>
          </p:nvPr>
        </p:nvSpPr>
        <p:spPr>
          <a:xfrm>
            <a:off x="320040" y="1752600"/>
            <a:ext cx="4709160" cy="5410200"/>
          </a:xfrm>
          <a:prstGeom prst="rect">
            <a:avLst/>
          </a:prstGeom>
        </p:spPr>
        <p:txBody>
          <a:bodyPr lIns="101870" tIns="50935" rIns="101870" bIns="50935"/>
          <a:lstStyle>
            <a:lvl1pPr>
              <a:buClr>
                <a:srgbClr val="172A47"/>
              </a:buClr>
              <a:buFont typeface="Wingdings 3" pitchFamily="18" charset="2"/>
              <a:buChar char=""/>
              <a:defRPr sz="2700" b="1"/>
            </a:lvl1pPr>
            <a:lvl2pPr>
              <a:buClr>
                <a:srgbClr val="022F60"/>
              </a:buClr>
              <a:buFont typeface="Arial" pitchFamily="34" charset="0"/>
              <a:buChar char="◦"/>
              <a:defRPr sz="2200"/>
            </a:lvl2pPr>
            <a:lvl3pPr>
              <a:buClr>
                <a:srgbClr val="022F60"/>
              </a:buClr>
              <a:defRPr sz="2000"/>
            </a:lvl3pPr>
            <a:lvl4pPr>
              <a:defRPr sz="2700"/>
            </a:lvl4pPr>
            <a:lvl5pPr>
              <a:buFont typeface="Arial" pitchFamily="34" charset="0"/>
              <a:buChar char="•"/>
              <a:defRPr sz="27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7"/>
          <p:cNvSpPr>
            <a:spLocks noGrp="1"/>
          </p:cNvSpPr>
          <p:nvPr>
            <p:ph type="body" sz="quarter" idx="12" hasCustomPrompt="1"/>
          </p:nvPr>
        </p:nvSpPr>
        <p:spPr>
          <a:xfrm>
            <a:off x="320040"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rgbClr val="172A47"/>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rgbClr val="172A47"/>
                </a:solidFill>
                <a:latin typeface="+mj-lt"/>
              </a:defRPr>
            </a:lvl1pPr>
          </a:lstStyle>
          <a:p>
            <a:pPr lvl="0"/>
            <a:r>
              <a:rPr lang="en-US" dirty="0" smtClean="0"/>
              <a:t>Title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IS Title and No Body">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320041" y="833120"/>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2000" b="1">
                <a:solidFill>
                  <a:srgbClr val="172A47"/>
                </a:solidFill>
                <a:latin typeface="+mj-lt"/>
              </a:defRPr>
            </a:lvl1pPr>
          </a:lstStyle>
          <a:p>
            <a:pPr lvl="0"/>
            <a:r>
              <a:rPr lang="en-US" dirty="0" smtClean="0"/>
              <a:t>Subtitle</a:t>
            </a:r>
          </a:p>
        </p:txBody>
      </p:sp>
      <p:sp>
        <p:nvSpPr>
          <p:cNvPr id="8" name="Text Placeholder 7"/>
          <p:cNvSpPr>
            <a:spLocks noGrp="1"/>
          </p:cNvSpPr>
          <p:nvPr>
            <p:ph type="body" sz="quarter" idx="10" hasCustomPrompt="1"/>
          </p:nvPr>
        </p:nvSpPr>
        <p:spPr>
          <a:xfrm>
            <a:off x="320040" y="207554"/>
            <a:ext cx="6934200" cy="690880"/>
          </a:xfrm>
          <a:prstGeom prst="rect">
            <a:avLst/>
          </a:prstGeom>
          <a:effectLst>
            <a:outerShdw blurRad="50800" dist="38100" dir="2700000" algn="tl" rotWithShape="0">
              <a:prstClr val="black">
                <a:alpha val="15000"/>
              </a:prstClr>
            </a:outerShdw>
          </a:effectLst>
        </p:spPr>
        <p:txBody>
          <a:bodyPr lIns="101870" tIns="50935" rIns="101870" bIns="50935" anchor="ctr"/>
          <a:lstStyle>
            <a:lvl1pPr algn="l">
              <a:buNone/>
              <a:defRPr sz="3600" b="1">
                <a:solidFill>
                  <a:srgbClr val="172A47"/>
                </a:solidFill>
                <a:latin typeface="+mj-lt"/>
              </a:defRPr>
            </a:lvl1pPr>
          </a:lstStyle>
          <a:p>
            <a:pPr lvl="0"/>
            <a:r>
              <a:rPr lang="en-US" dirty="0" smtClean="0"/>
              <a:t>Title</a:t>
            </a:r>
          </a:p>
        </p:txBody>
      </p:sp>
    </p:spTree>
    <p:extLst>
      <p:ext uri="{BB962C8B-B14F-4D97-AF65-F5344CB8AC3E}">
        <p14:creationId xmlns:p14="http://schemas.microsoft.com/office/powerpoint/2010/main" val="418201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5" name="Picture 4" descr="Layout 1_Page 1.jpg"/>
          <p:cNvPicPr>
            <a:picLocks noChangeAspect="1"/>
          </p:cNvPicPr>
          <p:nvPr userDrawn="1"/>
        </p:nvPicPr>
        <p:blipFill>
          <a:blip r:embed="rId2" cstate="print"/>
          <a:srcRect b="1961"/>
          <a:stretch>
            <a:fillRect/>
          </a:stretch>
        </p:blipFill>
        <p:spPr>
          <a:xfrm>
            <a:off x="0" y="-1"/>
            <a:ext cx="9957816" cy="7772401"/>
          </a:xfrm>
          <a:prstGeom prst="rect">
            <a:avLst/>
          </a:prstGeom>
        </p:spPr>
      </p:pic>
      <p:sp>
        <p:nvSpPr>
          <p:cNvPr id="2" name="Title 1"/>
          <p:cNvSpPr>
            <a:spLocks noGrp="1"/>
          </p:cNvSpPr>
          <p:nvPr>
            <p:ph type="ctrTitle"/>
          </p:nvPr>
        </p:nvSpPr>
        <p:spPr>
          <a:xfrm>
            <a:off x="754380" y="2414482"/>
            <a:ext cx="8549640" cy="1666028"/>
          </a:xfrm>
          <a:prstGeom prst="rect">
            <a:avLst/>
          </a:prstGeom>
        </p:spPr>
        <p:txBody>
          <a:bodyPr lIns="101870" tIns="50935" rIns="101870" bIns="50935"/>
          <a:lstStyle>
            <a:lvl1pPr>
              <a:defRPr baseline="0">
                <a:solidFill>
                  <a:srgbClr val="172A47"/>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8760" y="4404360"/>
            <a:ext cx="7040880" cy="1986280"/>
          </a:xfrm>
          <a:prstGeom prst="rect">
            <a:avLst/>
          </a:prstGeom>
        </p:spPr>
        <p:txBody>
          <a:bodyPr lIns="101870" tIns="50935" rIns="101870" bIns="50935"/>
          <a:lstStyle>
            <a:lvl1pPr marL="0" indent="0" algn="ctr">
              <a:buNone/>
              <a:defRPr>
                <a:solidFill>
                  <a:schemeClr val="tx1">
                    <a:tint val="75000"/>
                  </a:schemeClr>
                </a:solidFill>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US" smtClean="0"/>
              <a:t>Click to edit Master subtitle style</a:t>
            </a:r>
            <a:endParaRPr lang="en-US"/>
          </a:p>
        </p:txBody>
      </p:sp>
      <p:sp>
        <p:nvSpPr>
          <p:cNvPr id="7" name="TextBox 6"/>
          <p:cNvSpPr txBox="1"/>
          <p:nvPr userDrawn="1"/>
        </p:nvSpPr>
        <p:spPr>
          <a:xfrm>
            <a:off x="2752090" y="7381712"/>
            <a:ext cx="7096760" cy="261596"/>
          </a:xfrm>
          <a:prstGeom prst="rect">
            <a:avLst/>
          </a:prstGeom>
          <a:noFill/>
          <a:effectLst>
            <a:outerShdw blurRad="50800" dist="38100" dir="2700000" algn="tl" rotWithShape="0">
              <a:prstClr val="black">
                <a:alpha val="15000"/>
              </a:prstClr>
            </a:outerShdw>
          </a:effectLst>
        </p:spPr>
        <p:txBody>
          <a:bodyPr wrap="square" lIns="101870" tIns="50935" rIns="101870" bIns="50935" rtlCol="0">
            <a:spAutoFit/>
          </a:bodyPr>
          <a:lstStyle/>
          <a:p>
            <a:pPr algn="r"/>
            <a:r>
              <a:rPr lang="en-US" sz="1000" dirty="0" smtClean="0">
                <a:ln>
                  <a:noFill/>
                </a:ln>
                <a:solidFill>
                  <a:schemeClr val="tx2">
                    <a:lumMod val="50000"/>
                  </a:schemeClr>
                </a:solidFill>
                <a:effectLst/>
                <a:latin typeface="Arial"/>
                <a:cs typeface="Arial"/>
              </a:rPr>
              <a:t>153 Brooks Road,</a:t>
            </a:r>
            <a:r>
              <a:rPr lang="en-US" sz="1000" baseline="0" dirty="0" smtClean="0">
                <a:ln>
                  <a:noFill/>
                </a:ln>
                <a:solidFill>
                  <a:schemeClr val="tx2">
                    <a:lumMod val="50000"/>
                  </a:schemeClr>
                </a:solidFill>
                <a:effectLst/>
                <a:latin typeface="Arial"/>
                <a:cs typeface="Arial"/>
              </a:rPr>
              <a:t> Rome, NY  |  315.336.3306  |  </a:t>
            </a:r>
            <a:r>
              <a:rPr lang="en-US" sz="1000" baseline="0" dirty="0" smtClean="0">
                <a:ln>
                  <a:noFill/>
                </a:ln>
                <a:solidFill>
                  <a:schemeClr val="tx2">
                    <a:lumMod val="50000"/>
                  </a:schemeClr>
                </a:solidFill>
                <a:effectLst/>
                <a:latin typeface="Arial"/>
                <a:cs typeface="Arial"/>
                <a:hlinkClick r:id="rId3"/>
              </a:rPr>
              <a:t>http://ainfosec.com</a:t>
            </a:r>
            <a:r>
              <a:rPr lang="en-US" sz="1000" baseline="0" dirty="0" smtClean="0">
                <a:ln>
                  <a:noFill/>
                </a:ln>
                <a:solidFill>
                  <a:schemeClr val="tx2">
                    <a:lumMod val="50000"/>
                  </a:schemeClr>
                </a:solidFill>
                <a:effectLst/>
                <a:latin typeface="Arial"/>
                <a:cs typeface="Arial"/>
              </a:rPr>
              <a:t> </a:t>
            </a:r>
            <a:endParaRPr lang="en-US" sz="1000" dirty="0">
              <a:ln>
                <a:noFill/>
              </a:ln>
              <a:solidFill>
                <a:schemeClr val="tx2">
                  <a:lumMod val="50000"/>
                </a:schemeClr>
              </a:solidFill>
              <a:effectLst/>
              <a:latin typeface="Arial"/>
              <a:cs typeface="Arial"/>
            </a:endParaRPr>
          </a:p>
        </p:txBody>
      </p:sp>
    </p:spTree>
    <p:extLst>
      <p:ext uri="{BB962C8B-B14F-4D97-AF65-F5344CB8AC3E}">
        <p14:creationId xmlns:p14="http://schemas.microsoft.com/office/powerpoint/2010/main" val="369107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7418070" y="6987964"/>
            <a:ext cx="2346960" cy="413808"/>
          </a:xfrm>
          <a:prstGeom prst="rect">
            <a:avLst/>
          </a:prstGeom>
        </p:spPr>
        <p:txBody>
          <a:bodyPr vert="horz" lIns="101870" tIns="50935" rIns="101870" bIns="50935" rtlCol="0" anchor="ctr"/>
          <a:lstStyle>
            <a:lvl1pPr algn="r">
              <a:defRPr sz="1100">
                <a:solidFill>
                  <a:schemeClr val="tx1">
                    <a:tint val="75000"/>
                  </a:schemeClr>
                </a:solidFill>
                <a:latin typeface="Arial"/>
                <a:cs typeface="Arial"/>
              </a:defRPr>
            </a:lvl1pPr>
          </a:lstStyle>
          <a:p>
            <a:fld id="{77DE8EC4-0719-A245-AD7F-CA922A89315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05" r:id="rId2"/>
    <p:sldLayoutId id="2147483720" r:id="rId3"/>
    <p:sldLayoutId id="2147483722" r:id="rId4"/>
  </p:sldLayoutIdLst>
  <p:timing>
    <p:tnLst>
      <p:par>
        <p:cTn id="1" dur="indefinite" restart="never" nodeType="tmRoot"/>
      </p:par>
    </p:tnLst>
  </p:timing>
  <p:hf hdr="0" dt="0"/>
  <p:txStyles>
    <p:titleStyle>
      <a:lvl1pPr algn="ctr" rtl="0" eaLnBrk="0" fontAlgn="base" hangingPunct="0">
        <a:spcBef>
          <a:spcPct val="0"/>
        </a:spcBef>
        <a:spcAft>
          <a:spcPct val="0"/>
        </a:spcAft>
        <a:defRPr sz="4900">
          <a:solidFill>
            <a:schemeClr val="tx2"/>
          </a:solidFill>
          <a:latin typeface="+mj-lt"/>
          <a:ea typeface="+mj-ea"/>
          <a:cs typeface="+mj-cs"/>
        </a:defRPr>
      </a:lvl1pPr>
      <a:lvl2pPr algn="ctr" rtl="0" eaLnBrk="0" fontAlgn="base" hangingPunct="0">
        <a:spcBef>
          <a:spcPct val="0"/>
        </a:spcBef>
        <a:spcAft>
          <a:spcPct val="0"/>
        </a:spcAft>
        <a:defRPr sz="4900">
          <a:solidFill>
            <a:schemeClr val="tx2"/>
          </a:solidFill>
          <a:latin typeface="Arial" charset="0"/>
        </a:defRPr>
      </a:lvl2pPr>
      <a:lvl3pPr algn="ctr" rtl="0" eaLnBrk="0" fontAlgn="base" hangingPunct="0">
        <a:spcBef>
          <a:spcPct val="0"/>
        </a:spcBef>
        <a:spcAft>
          <a:spcPct val="0"/>
        </a:spcAft>
        <a:defRPr sz="4900">
          <a:solidFill>
            <a:schemeClr val="tx2"/>
          </a:solidFill>
          <a:latin typeface="Arial" charset="0"/>
        </a:defRPr>
      </a:lvl3pPr>
      <a:lvl4pPr algn="ctr" rtl="0" eaLnBrk="0" fontAlgn="base" hangingPunct="0">
        <a:spcBef>
          <a:spcPct val="0"/>
        </a:spcBef>
        <a:spcAft>
          <a:spcPct val="0"/>
        </a:spcAft>
        <a:defRPr sz="4900">
          <a:solidFill>
            <a:schemeClr val="tx2"/>
          </a:solidFill>
          <a:latin typeface="Arial" charset="0"/>
        </a:defRPr>
      </a:lvl4pPr>
      <a:lvl5pPr algn="ctr" rtl="0" eaLnBrk="0" fontAlgn="base" hangingPunct="0">
        <a:spcBef>
          <a:spcPct val="0"/>
        </a:spcBef>
        <a:spcAft>
          <a:spcPct val="0"/>
        </a:spcAft>
        <a:defRPr sz="4900">
          <a:solidFill>
            <a:schemeClr val="tx2"/>
          </a:solidFill>
          <a:latin typeface="Arial" charset="0"/>
        </a:defRPr>
      </a:lvl5pPr>
      <a:lvl6pPr marL="509352" algn="ctr" rtl="0" fontAlgn="base">
        <a:spcBef>
          <a:spcPct val="0"/>
        </a:spcBef>
        <a:spcAft>
          <a:spcPct val="0"/>
        </a:spcAft>
        <a:defRPr sz="4900">
          <a:solidFill>
            <a:schemeClr val="tx2"/>
          </a:solidFill>
          <a:latin typeface="Arial" charset="0"/>
        </a:defRPr>
      </a:lvl6pPr>
      <a:lvl7pPr marL="1018705" algn="ctr" rtl="0" fontAlgn="base">
        <a:spcBef>
          <a:spcPct val="0"/>
        </a:spcBef>
        <a:spcAft>
          <a:spcPct val="0"/>
        </a:spcAft>
        <a:defRPr sz="4900">
          <a:solidFill>
            <a:schemeClr val="tx2"/>
          </a:solidFill>
          <a:latin typeface="Arial" charset="0"/>
        </a:defRPr>
      </a:lvl7pPr>
      <a:lvl8pPr marL="1528058" algn="ctr" rtl="0" fontAlgn="base">
        <a:spcBef>
          <a:spcPct val="0"/>
        </a:spcBef>
        <a:spcAft>
          <a:spcPct val="0"/>
        </a:spcAft>
        <a:defRPr sz="4900">
          <a:solidFill>
            <a:schemeClr val="tx2"/>
          </a:solidFill>
          <a:latin typeface="Arial" charset="0"/>
        </a:defRPr>
      </a:lvl8pPr>
      <a:lvl9pPr marL="2037411" algn="ctr" rtl="0" fontAlgn="base">
        <a:spcBef>
          <a:spcPct val="0"/>
        </a:spcBef>
        <a:spcAft>
          <a:spcPct val="0"/>
        </a:spcAft>
        <a:defRPr sz="4900">
          <a:solidFill>
            <a:schemeClr val="tx2"/>
          </a:solidFill>
          <a:latin typeface="Arial" charset="0"/>
        </a:defRPr>
      </a:lvl9pPr>
    </p:titleStyle>
    <p:bodyStyle>
      <a:lvl1pPr marL="382015" indent="-382015" algn="l" rtl="0" eaLnBrk="0" fontAlgn="base" hangingPunct="0">
        <a:spcBef>
          <a:spcPct val="20000"/>
        </a:spcBef>
        <a:spcAft>
          <a:spcPct val="0"/>
        </a:spcAft>
        <a:buChar char="•"/>
        <a:defRPr sz="3600">
          <a:solidFill>
            <a:schemeClr val="tx1"/>
          </a:solidFill>
          <a:latin typeface="+mn-lt"/>
          <a:ea typeface="+mn-ea"/>
          <a:cs typeface="+mn-cs"/>
        </a:defRPr>
      </a:lvl1pPr>
      <a:lvl2pPr marL="827698" indent="-318346" algn="l" rtl="0" eaLnBrk="0" fontAlgn="base" hangingPunct="0">
        <a:spcBef>
          <a:spcPct val="20000"/>
        </a:spcBef>
        <a:spcAft>
          <a:spcPct val="0"/>
        </a:spcAft>
        <a:buChar char="–"/>
        <a:defRPr sz="3100">
          <a:solidFill>
            <a:schemeClr val="tx1"/>
          </a:solidFill>
          <a:latin typeface="+mn-lt"/>
        </a:defRPr>
      </a:lvl2pPr>
      <a:lvl3pPr marL="1273382" indent="-254676" algn="l" rtl="0" eaLnBrk="0" fontAlgn="base" hangingPunct="0">
        <a:spcBef>
          <a:spcPct val="20000"/>
        </a:spcBef>
        <a:spcAft>
          <a:spcPct val="0"/>
        </a:spcAft>
        <a:buChar char="•"/>
        <a:defRPr sz="2700">
          <a:solidFill>
            <a:schemeClr val="tx1"/>
          </a:solidFill>
          <a:latin typeface="+mn-lt"/>
        </a:defRPr>
      </a:lvl3pPr>
      <a:lvl4pPr marL="1782734" indent="-254676" algn="l" rtl="0" eaLnBrk="0" fontAlgn="base" hangingPunct="0">
        <a:spcBef>
          <a:spcPct val="20000"/>
        </a:spcBef>
        <a:spcAft>
          <a:spcPct val="0"/>
        </a:spcAft>
        <a:buChar char="–"/>
        <a:defRPr sz="2200">
          <a:solidFill>
            <a:schemeClr val="tx1"/>
          </a:solidFill>
          <a:latin typeface="+mn-lt"/>
        </a:defRPr>
      </a:lvl4pPr>
      <a:lvl5pPr marL="2292087" indent="-254676" algn="l" rtl="0" eaLnBrk="0" fontAlgn="base" hangingPunct="0">
        <a:spcBef>
          <a:spcPct val="20000"/>
        </a:spcBef>
        <a:spcAft>
          <a:spcPct val="0"/>
        </a:spcAft>
        <a:buChar char="»"/>
        <a:defRPr sz="22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p:bodyStyle>
    <p:otherStyle>
      <a:defPPr>
        <a:defRPr lang="en-US"/>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anquinn@ainfosec.com" TargetMode="External"/><Relationship Id="rId4" Type="http://schemas.openxmlformats.org/officeDocument/2006/relationships/hyperlink" Target="mailto:kerriganb@ainfosec.com" TargetMode="External"/><Relationship Id="rId5" Type="http://schemas.openxmlformats.org/officeDocument/2006/relationships/image" Target="../media/image2.jp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http://wiki.osdev.org/Why_do_I_need_a_Cross_Compiler?#-mno-red-zone_.28x86_64_only.29" TargetMode="External"/><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hyperlink" Target="http://eli.thegreenplace.net/2011/09/06/stack-frame-layout-on-x86-64/"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infosec/MoRE" TargetMode="External"/><Relationship Id="rId4" Type="http://schemas.openxmlformats.org/officeDocument/2006/relationships/hyperlink" Target="https://github.com/ionescu007/SimpleVisor" TargetMode="External"/><Relationship Id="rId5" Type="http://schemas.openxmlformats.org/officeDocument/2006/relationships/hyperlink" Target="https://github.com/tandasat/HyperPlatform" TargetMode="External"/><Relationship Id="rId6" Type="http://schemas.openxmlformats.org/officeDocument/2006/relationships/hyperlink" Target="https://github.com/DarthTon/HyperBone"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Talk:Libsupcxx" TargetMode="Externa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osdev.org/OS_Specific_Toolchain" TargetMode="Externa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cmake.org/pipermail/cmake/2014-August/058268.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xenproject.org/" TargetMode="External"/><Relationship Id="rId4" Type="http://schemas.openxmlformats.org/officeDocument/2006/relationships/hyperlink" Target="http://www.linux-kvm.org/page/Main_Page" TargetMode="External"/><Relationship Id="rId5" Type="http://schemas.openxmlformats.org/officeDocument/2006/relationships/hyperlink" Target="https://www.virtualbox.org/wiki/Downloads"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libcxxabi.llvm.org/spec.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entorembedded.github.io/cxx-abi/abi.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refspecs.linuxfoundation.org/LSB_5.0.0/LSB-Core-generic/LSB-Core-generic.pdf" TargetMode="External"/><Relationship Id="rId4" Type="http://schemas.openxmlformats.org/officeDocument/2006/relationships/hyperlink" Target="https://mentorembedded.github.io/cxx-abi/abi.html" TargetMode="External"/><Relationship Id="rId5" Type="http://schemas.openxmlformats.org/officeDocument/2006/relationships/hyperlink" Target="http://www.x86-64.org/documentation/abi.pdf" TargetMode="External"/><Relationship Id="rId6"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hyperlink" Target="http://www.dwarfstd.org/doc/DWARF4.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github.com/microsoft/gsl" TargetMode="Externa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bareflank.org/" TargetMode="External"/><Relationship Id="rId4" Type="http://schemas.openxmlformats.org/officeDocument/2006/relationships/hyperlink" Target="http://www.github.com/bareflank/hypervisor" TargetMode="External"/><Relationship Id="rId5"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sz="2400" dirty="0" smtClean="0"/>
          </a:p>
          <a:p>
            <a:r>
              <a:rPr lang="en-US" sz="2400" dirty="0" smtClean="0"/>
              <a:t>Rian Quinn, Ph.D., </a:t>
            </a:r>
            <a:r>
              <a:rPr lang="en-US" sz="2400" dirty="0" smtClean="0">
                <a:hlinkClick r:id="rId3"/>
              </a:rPr>
              <a:t>quinnr@ainfosec.com</a:t>
            </a:r>
            <a:endParaRPr lang="en-US" sz="2400" dirty="0" smtClean="0"/>
          </a:p>
          <a:p>
            <a:r>
              <a:rPr lang="en-US" sz="2400" dirty="0" smtClean="0"/>
              <a:t>Brendan Kerrigan, </a:t>
            </a:r>
            <a:r>
              <a:rPr lang="en-US" sz="2400" dirty="0" smtClean="0">
                <a:hlinkClick r:id="rId4"/>
              </a:rPr>
              <a:t>kerriganb@ainfosec.com</a:t>
            </a:r>
            <a:endParaRPr lang="en-US" sz="2400" dirty="0" smtClean="0"/>
          </a:p>
        </p:txBody>
      </p:sp>
      <p:sp>
        <p:nvSpPr>
          <p:cNvPr id="5" name="Slide Number Placeholder 4"/>
          <p:cNvSpPr>
            <a:spLocks noGrp="1"/>
          </p:cNvSpPr>
          <p:nvPr>
            <p:ph type="sldNum" sz="quarter" idx="4294967295"/>
          </p:nvPr>
        </p:nvSpPr>
        <p:spPr>
          <a:xfrm>
            <a:off x="7418070" y="6987964"/>
            <a:ext cx="2346960" cy="413808"/>
          </a:xfrm>
        </p:spPr>
        <p:txBody>
          <a:bodyPr/>
          <a:lstStyle/>
          <a:p>
            <a:fld id="{28D043EC-9A8B-4838-9B6F-31CC5F6163E0}" type="slidenum">
              <a:rPr lang="en-US" smtClean="0"/>
              <a:pPr/>
              <a:t>1</a:t>
            </a:fld>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2120900"/>
            <a:ext cx="7315200" cy="1231900"/>
          </a:xfrm>
          <a:prstGeom prst="rect">
            <a:avLst/>
          </a:prstGeom>
        </p:spPr>
      </p:pic>
      <p:sp>
        <p:nvSpPr>
          <p:cNvPr id="6" name="Title 1"/>
          <p:cNvSpPr txBox="1">
            <a:spLocks/>
          </p:cNvSpPr>
          <p:nvPr/>
        </p:nvSpPr>
        <p:spPr>
          <a:xfrm>
            <a:off x="762000" y="3481282"/>
            <a:ext cx="8549640" cy="1243118"/>
          </a:xfrm>
          <a:prstGeom prst="rect">
            <a:avLst/>
          </a:prstGeom>
        </p:spPr>
        <p:txBody>
          <a:bodyPr lIns="101870" tIns="50935" rIns="101870" bIns="50935"/>
          <a:lstStyle>
            <a:lvl1pPr algn="ctr" rtl="0" eaLnBrk="0" fontAlgn="base" hangingPunct="0">
              <a:spcBef>
                <a:spcPct val="0"/>
              </a:spcBef>
              <a:spcAft>
                <a:spcPct val="0"/>
              </a:spcAft>
              <a:defRPr sz="4900" baseline="0">
                <a:solidFill>
                  <a:srgbClr val="172A47"/>
                </a:solidFill>
                <a:latin typeface="+mj-lt"/>
                <a:ea typeface="+mj-ea"/>
                <a:cs typeface="+mj-cs"/>
              </a:defRPr>
            </a:lvl1pPr>
            <a:lvl2pPr algn="ctr" rtl="0" eaLnBrk="0" fontAlgn="base" hangingPunct="0">
              <a:spcBef>
                <a:spcPct val="0"/>
              </a:spcBef>
              <a:spcAft>
                <a:spcPct val="0"/>
              </a:spcAft>
              <a:defRPr sz="4900">
                <a:solidFill>
                  <a:schemeClr val="tx2"/>
                </a:solidFill>
                <a:latin typeface="Arial" charset="0"/>
              </a:defRPr>
            </a:lvl2pPr>
            <a:lvl3pPr algn="ctr" rtl="0" eaLnBrk="0" fontAlgn="base" hangingPunct="0">
              <a:spcBef>
                <a:spcPct val="0"/>
              </a:spcBef>
              <a:spcAft>
                <a:spcPct val="0"/>
              </a:spcAft>
              <a:defRPr sz="4900">
                <a:solidFill>
                  <a:schemeClr val="tx2"/>
                </a:solidFill>
                <a:latin typeface="Arial" charset="0"/>
              </a:defRPr>
            </a:lvl3pPr>
            <a:lvl4pPr algn="ctr" rtl="0" eaLnBrk="0" fontAlgn="base" hangingPunct="0">
              <a:spcBef>
                <a:spcPct val="0"/>
              </a:spcBef>
              <a:spcAft>
                <a:spcPct val="0"/>
              </a:spcAft>
              <a:defRPr sz="4900">
                <a:solidFill>
                  <a:schemeClr val="tx2"/>
                </a:solidFill>
                <a:latin typeface="Arial" charset="0"/>
              </a:defRPr>
            </a:lvl4pPr>
            <a:lvl5pPr algn="ctr" rtl="0" eaLnBrk="0" fontAlgn="base" hangingPunct="0">
              <a:spcBef>
                <a:spcPct val="0"/>
              </a:spcBef>
              <a:spcAft>
                <a:spcPct val="0"/>
              </a:spcAft>
              <a:defRPr sz="4900">
                <a:solidFill>
                  <a:schemeClr val="tx2"/>
                </a:solidFill>
                <a:latin typeface="Arial" charset="0"/>
              </a:defRPr>
            </a:lvl5pPr>
            <a:lvl6pPr marL="509352" algn="ctr" rtl="0" fontAlgn="base">
              <a:spcBef>
                <a:spcPct val="0"/>
              </a:spcBef>
              <a:spcAft>
                <a:spcPct val="0"/>
              </a:spcAft>
              <a:defRPr sz="4900">
                <a:solidFill>
                  <a:schemeClr val="tx2"/>
                </a:solidFill>
                <a:latin typeface="Arial" charset="0"/>
              </a:defRPr>
            </a:lvl6pPr>
            <a:lvl7pPr marL="1018705" algn="ctr" rtl="0" fontAlgn="base">
              <a:spcBef>
                <a:spcPct val="0"/>
              </a:spcBef>
              <a:spcAft>
                <a:spcPct val="0"/>
              </a:spcAft>
              <a:defRPr sz="4900">
                <a:solidFill>
                  <a:schemeClr val="tx2"/>
                </a:solidFill>
                <a:latin typeface="Arial" charset="0"/>
              </a:defRPr>
            </a:lvl7pPr>
            <a:lvl8pPr marL="1528058" algn="ctr" rtl="0" fontAlgn="base">
              <a:spcBef>
                <a:spcPct val="0"/>
              </a:spcBef>
              <a:spcAft>
                <a:spcPct val="0"/>
              </a:spcAft>
              <a:defRPr sz="4900">
                <a:solidFill>
                  <a:schemeClr val="tx2"/>
                </a:solidFill>
                <a:latin typeface="Arial" charset="0"/>
              </a:defRPr>
            </a:lvl8pPr>
            <a:lvl9pPr marL="2037411" algn="ctr" rtl="0" fontAlgn="base">
              <a:spcBef>
                <a:spcPct val="0"/>
              </a:spcBef>
              <a:spcAft>
                <a:spcPct val="0"/>
              </a:spcAft>
              <a:defRPr sz="4900">
                <a:solidFill>
                  <a:schemeClr val="tx2"/>
                </a:solidFill>
                <a:latin typeface="Arial" charset="0"/>
              </a:defRPr>
            </a:lvl9pPr>
          </a:lstStyle>
          <a:p>
            <a:r>
              <a:rPr lang="en-US" sz="2800" kern="0" dirty="0"/>
              <a:t>Making C++ and the STL Work in the Linux / Windows Kernels</a:t>
            </a:r>
            <a:endParaRPr lang="en-US" sz="4000" kern="0" dirty="0"/>
          </a:p>
        </p:txBody>
      </p:sp>
    </p:spTree>
    <p:extLst>
      <p:ext uri="{BB962C8B-B14F-4D97-AF65-F5344CB8AC3E}">
        <p14:creationId xmlns:p14="http://schemas.microsoft.com/office/powerpoint/2010/main" val="769097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smtClean="0"/>
              <a:t>Create skeleton OS driver</a:t>
            </a:r>
          </a:p>
          <a:p>
            <a:r>
              <a:rPr lang="en-US" dirty="0" smtClean="0"/>
              <a:t>Allocate RWE memory </a:t>
            </a:r>
            <a:r>
              <a:rPr lang="en-US" dirty="0"/>
              <a:t>for ELF </a:t>
            </a:r>
            <a:r>
              <a:rPr lang="en-US" dirty="0" smtClean="0"/>
              <a:t>binary (lets ignore W^E for now) </a:t>
            </a:r>
          </a:p>
          <a:p>
            <a:r>
              <a:rPr lang="en-US" dirty="0" smtClean="0"/>
              <a:t>Copy segments into memory</a:t>
            </a:r>
          </a:p>
          <a:p>
            <a:r>
              <a:rPr lang="en-US" dirty="0"/>
              <a:t>Get address of “_</a:t>
            </a:r>
            <a:r>
              <a:rPr lang="en-US" dirty="0" smtClean="0"/>
              <a:t>Z5entryi” from “.</a:t>
            </a:r>
            <a:r>
              <a:rPr lang="en-US" dirty="0" err="1" smtClean="0"/>
              <a:t>dynsym</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If all goes well, we should see “20”, otherwise:</a:t>
            </a:r>
          </a:p>
          <a:p>
            <a:endParaRPr lang="en-US" dirty="0"/>
          </a:p>
        </p:txBody>
      </p:sp>
      <p:sp>
        <p:nvSpPr>
          <p:cNvPr id="9" name="Text Placeholder 8"/>
          <p:cNvSpPr>
            <a:spLocks noGrp="1"/>
          </p:cNvSpPr>
          <p:nvPr>
            <p:ph type="body" sz="quarter" idx="12"/>
          </p:nvPr>
        </p:nvSpPr>
        <p:spPr/>
        <p:txBody>
          <a:bodyPr/>
          <a:lstStyle/>
          <a:p>
            <a:endParaRPr lang="en-US"/>
          </a:p>
        </p:txBody>
      </p:sp>
      <p:sp>
        <p:nvSpPr>
          <p:cNvPr id="4" name="Text Placeholder 3"/>
          <p:cNvSpPr>
            <a:spLocks noGrp="1"/>
          </p:cNvSpPr>
          <p:nvPr>
            <p:ph type="body" sz="quarter" idx="10"/>
          </p:nvPr>
        </p:nvSpPr>
        <p:spPr>
          <a:xfrm>
            <a:off x="320040" y="207554"/>
            <a:ext cx="8366760" cy="690880"/>
          </a:xfrm>
        </p:spPr>
        <p:txBody>
          <a:bodyPr/>
          <a:lstStyle/>
          <a:p>
            <a:r>
              <a:rPr lang="en-US" dirty="0" smtClean="0"/>
              <a:t>Executing C</a:t>
            </a:r>
            <a:r>
              <a:rPr lang="en-US" smtClean="0"/>
              <a:t>++ Example in the Kernel</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457700"/>
            <a:ext cx="6388100" cy="1866900"/>
          </a:xfrm>
          <a:prstGeom prst="rect">
            <a:avLst/>
          </a:prstGeom>
        </p:spPr>
      </p:pic>
    </p:spTree>
    <p:extLst>
      <p:ext uri="{BB962C8B-B14F-4D97-AF65-F5344CB8AC3E}">
        <p14:creationId xmlns:p14="http://schemas.microsoft.com/office/powerpoint/2010/main" val="296488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0058400" cy="7543800"/>
          </a:xfrm>
          <a:prstGeom prst="rect">
            <a:avLst/>
          </a:prstGeom>
        </p:spPr>
      </p:pic>
    </p:spTree>
    <p:extLst>
      <p:ext uri="{BB962C8B-B14F-4D97-AF65-F5344CB8AC3E}">
        <p14:creationId xmlns:p14="http://schemas.microsoft.com/office/powerpoint/2010/main" val="2050625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Once we have a working ELF loader (sorry, no time to dive deeper into ELF, but in the end, you need a complete ELF loader and a couple of beers)</a:t>
            </a:r>
          </a:p>
          <a:p>
            <a:endParaRPr lang="en-US" dirty="0" smtClean="0"/>
          </a:p>
          <a:p>
            <a:r>
              <a:rPr lang="en-US" dirty="0" smtClean="0"/>
              <a:t>Global Construction / Destruction</a:t>
            </a:r>
          </a:p>
          <a:p>
            <a:r>
              <a:rPr lang="en-US" dirty="0" smtClean="0"/>
              <a:t>C Runtime Library</a:t>
            </a:r>
          </a:p>
          <a:p>
            <a:r>
              <a:rPr lang="en-US" dirty="0" smtClean="0"/>
              <a:t>Red Zone</a:t>
            </a:r>
          </a:p>
          <a:p>
            <a:r>
              <a:rPr lang="en-US" dirty="0" err="1" smtClean="0"/>
              <a:t>Libc</a:t>
            </a:r>
            <a:r>
              <a:rPr lang="en-US" dirty="0" smtClean="0"/>
              <a:t>++</a:t>
            </a:r>
          </a:p>
          <a:p>
            <a:r>
              <a:rPr lang="en-US" dirty="0" smtClean="0"/>
              <a:t>Wrapper Script</a:t>
            </a:r>
          </a:p>
          <a:p>
            <a:r>
              <a:rPr lang="en-US" dirty="0" smtClean="0"/>
              <a:t>Weak / Strong Symbols and </a:t>
            </a:r>
            <a:r>
              <a:rPr lang="en-US" dirty="0" err="1" smtClean="0"/>
              <a:t>dynamic_cast</a:t>
            </a:r>
            <a:r>
              <a:rPr lang="en-US" dirty="0" smtClean="0"/>
              <a:t>&lt;&gt;</a:t>
            </a:r>
          </a:p>
          <a:p>
            <a:r>
              <a:rPr lang="en-US" dirty="0" smtClean="0"/>
              <a:t>Stack unwinding</a:t>
            </a:r>
          </a:p>
          <a:p>
            <a:endParaRPr lang="en-US" dirty="0"/>
          </a:p>
        </p:txBody>
      </p:sp>
      <p:sp>
        <p:nvSpPr>
          <p:cNvPr id="3" name="Text Placeholder 2"/>
          <p:cNvSpPr>
            <a:spLocks noGrp="1"/>
          </p:cNvSpPr>
          <p:nvPr>
            <p:ph type="body" sz="quarter" idx="10"/>
          </p:nvPr>
        </p:nvSpPr>
        <p:spPr>
          <a:xfrm>
            <a:off x="320040" y="207554"/>
            <a:ext cx="8214360" cy="690880"/>
          </a:xfrm>
        </p:spPr>
        <p:txBody>
          <a:bodyPr/>
          <a:lstStyle/>
          <a:p>
            <a:r>
              <a:rPr lang="en-US" smtClean="0"/>
              <a:t>Now Onto The Interesting Stuff</a:t>
            </a:r>
            <a:endParaRPr lang="en-US" dirty="0"/>
          </a:p>
        </p:txBody>
      </p:sp>
      <p:sp>
        <p:nvSpPr>
          <p:cNvPr id="8" name="TextBox 7"/>
          <p:cNvSpPr txBox="1"/>
          <p:nvPr/>
        </p:nvSpPr>
        <p:spPr>
          <a:xfrm>
            <a:off x="5045529" y="-2612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8103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0"/>
          </p:nvPr>
        </p:nvSpPr>
        <p:spPr>
          <a:xfrm>
            <a:off x="320040" y="207554"/>
            <a:ext cx="8747760" cy="690880"/>
          </a:xfrm>
        </p:spPr>
        <p:txBody>
          <a:bodyPr/>
          <a:lstStyle/>
          <a:p>
            <a:r>
              <a:rPr lang="en-US" dirty="0" smtClean="0"/>
              <a:t>Global Construction </a:t>
            </a:r>
            <a:r>
              <a:rPr lang="en-US" smtClean="0"/>
              <a:t>/ Destruction</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10058400" cy="45860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736" y="3200400"/>
            <a:ext cx="2114627" cy="4178300"/>
          </a:xfrm>
          <a:prstGeom prst="rect">
            <a:avLst/>
          </a:prstGeom>
          <a:ln>
            <a:solidFill>
              <a:schemeClr val="bg1"/>
            </a:solidFill>
          </a:ln>
          <a:effectLst>
            <a:glow rad="38100">
              <a:schemeClr val="bg1">
                <a:alpha val="25000"/>
              </a:schemeClr>
            </a:glow>
          </a:effectLst>
        </p:spPr>
      </p:pic>
      <p:sp>
        <p:nvSpPr>
          <p:cNvPr id="10" name="Rectangle 9"/>
          <p:cNvSpPr/>
          <p:nvPr/>
        </p:nvSpPr>
        <p:spPr>
          <a:xfrm>
            <a:off x="4724400" y="4038600"/>
            <a:ext cx="1143000" cy="533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290" y="6241589"/>
            <a:ext cx="3695700" cy="368300"/>
          </a:xfrm>
          <a:prstGeom prst="rect">
            <a:avLst/>
          </a:prstGeom>
        </p:spPr>
      </p:pic>
    </p:spTree>
    <p:extLst>
      <p:ext uri="{BB962C8B-B14F-4D97-AF65-F5344CB8AC3E}">
        <p14:creationId xmlns:p14="http://schemas.microsoft.com/office/powerpoint/2010/main" val="1734564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9420346" cy="7772400"/>
          </a:xfrm>
          <a:prstGeom prst="rect">
            <a:avLst/>
          </a:prstGeom>
        </p:spPr>
      </p:pic>
      <p:sp>
        <p:nvSpPr>
          <p:cNvPr id="7" name="Rectangle 6"/>
          <p:cNvSpPr/>
          <p:nvPr/>
        </p:nvSpPr>
        <p:spPr>
          <a:xfrm>
            <a:off x="1143000" y="3581400"/>
            <a:ext cx="7696200" cy="533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332" y="6400800"/>
            <a:ext cx="3035300" cy="990600"/>
          </a:xfrm>
          <a:prstGeom prst="rect">
            <a:avLst/>
          </a:prstGeom>
        </p:spPr>
      </p:pic>
    </p:spTree>
    <p:extLst>
      <p:ext uri="{BB962C8B-B14F-4D97-AF65-F5344CB8AC3E}">
        <p14:creationId xmlns:p14="http://schemas.microsoft.com/office/powerpoint/2010/main" val="1131437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We need to provide a C Runtime (ours is called </a:t>
            </a:r>
            <a:r>
              <a:rPr lang="en-US" dirty="0" err="1" smtClean="0"/>
              <a:t>bfcrt</a:t>
            </a:r>
            <a:r>
              <a:rPr lang="en-US" dirty="0" smtClean="0"/>
              <a:t>) that provides two functions (mimicking </a:t>
            </a:r>
            <a:r>
              <a:rPr lang="en-US" dirty="0" err="1" smtClean="0"/>
              <a:t>crtstuff.c</a:t>
            </a:r>
            <a:r>
              <a:rPr lang="en-US" dirty="0" smtClean="0"/>
              <a:t>):</a:t>
            </a:r>
          </a:p>
          <a:p>
            <a:pPr lvl="1"/>
            <a:r>
              <a:rPr lang="en-US" dirty="0" err="1" smtClean="0"/>
              <a:t>local_init</a:t>
            </a:r>
            <a:endParaRPr lang="en-US" dirty="0" smtClean="0"/>
          </a:p>
          <a:p>
            <a:pPr lvl="1"/>
            <a:r>
              <a:rPr lang="en-US" dirty="0" err="1" smtClean="0"/>
              <a:t>local_fini</a:t>
            </a:r>
            <a:endParaRPr lang="en-US" dirty="0"/>
          </a:p>
          <a:p>
            <a:pPr lvl="1"/>
            <a:endParaRPr lang="en-US" dirty="0" smtClean="0"/>
          </a:p>
          <a:p>
            <a:r>
              <a:rPr lang="en-US" dirty="0" smtClean="0"/>
              <a:t>This library is compiled as a static library and is linked with every shared library</a:t>
            </a:r>
          </a:p>
        </p:txBody>
      </p:sp>
      <p:sp>
        <p:nvSpPr>
          <p:cNvPr id="2" name="Text Placeholder 1"/>
          <p:cNvSpPr>
            <a:spLocks noGrp="1"/>
          </p:cNvSpPr>
          <p:nvPr>
            <p:ph type="body" sz="quarter" idx="10"/>
          </p:nvPr>
        </p:nvSpPr>
        <p:spPr/>
        <p:txBody>
          <a:bodyPr/>
          <a:lstStyle/>
          <a:p>
            <a:r>
              <a:rPr lang="en-US" dirty="0" smtClean="0"/>
              <a:t>C Runtime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4953000"/>
            <a:ext cx="9639300" cy="2616200"/>
          </a:xfrm>
          <a:prstGeom prst="rect">
            <a:avLst/>
          </a:prstGeom>
        </p:spPr>
      </p:pic>
    </p:spTree>
    <p:extLst>
      <p:ext uri="{BB962C8B-B14F-4D97-AF65-F5344CB8AC3E}">
        <p14:creationId xmlns:p14="http://schemas.microsoft.com/office/powerpoint/2010/main" val="612144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Once each module is loaded and relocated using the ELF loader, each module’s </a:t>
            </a:r>
            <a:r>
              <a:rPr lang="en-US" dirty="0" err="1" smtClean="0"/>
              <a:t>local_init</a:t>
            </a:r>
            <a:r>
              <a:rPr lang="en-US" dirty="0" smtClean="0"/>
              <a:t> function is executed which runs the functions in the .</a:t>
            </a:r>
            <a:r>
              <a:rPr lang="en-US" dirty="0" err="1" smtClean="0"/>
              <a:t>ctor</a:t>
            </a:r>
            <a:r>
              <a:rPr lang="en-US" dirty="0" smtClean="0"/>
              <a:t> table </a:t>
            </a:r>
          </a:p>
        </p:txBody>
      </p:sp>
      <p:sp>
        <p:nvSpPr>
          <p:cNvPr id="2" name="Text Placeholder 1"/>
          <p:cNvSpPr>
            <a:spLocks noGrp="1"/>
          </p:cNvSpPr>
          <p:nvPr>
            <p:ph type="body" sz="quarter" idx="10"/>
          </p:nvPr>
        </p:nvSpPr>
        <p:spPr/>
        <p:txBody>
          <a:bodyPr/>
          <a:lstStyle/>
          <a:p>
            <a:r>
              <a:rPr lang="en-US" dirty="0" smtClean="0"/>
              <a:t>C Runtime Library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3568700"/>
            <a:ext cx="5918200" cy="3365500"/>
          </a:xfrm>
          <a:prstGeom prst="rect">
            <a:avLst/>
          </a:prstGeom>
        </p:spPr>
      </p:pic>
      <p:sp>
        <p:nvSpPr>
          <p:cNvPr id="7" name="Rectangle 6"/>
          <p:cNvSpPr/>
          <p:nvPr/>
        </p:nvSpPr>
        <p:spPr>
          <a:xfrm>
            <a:off x="2362200" y="6335486"/>
            <a:ext cx="5626100" cy="4572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extBox 2"/>
          <p:cNvSpPr txBox="1"/>
          <p:nvPr/>
        </p:nvSpPr>
        <p:spPr>
          <a:xfrm>
            <a:off x="5904820" y="7179129"/>
            <a:ext cx="2668359" cy="369332"/>
          </a:xfrm>
          <a:prstGeom prst="rect">
            <a:avLst/>
          </a:prstGeom>
          <a:noFill/>
        </p:spPr>
        <p:txBody>
          <a:bodyPr wrap="none" rtlCol="0">
            <a:spAutoFit/>
          </a:bodyPr>
          <a:lstStyle/>
          <a:p>
            <a:r>
              <a:rPr lang="en-US" smtClean="0"/>
              <a:t>We’ll explain this later!!!</a:t>
            </a:r>
            <a:endParaRPr lang="en-US"/>
          </a:p>
        </p:txBody>
      </p:sp>
      <p:cxnSp>
        <p:nvCxnSpPr>
          <p:cNvPr id="9" name="Straight Arrow Connector 8"/>
          <p:cNvCxnSpPr/>
          <p:nvPr/>
        </p:nvCxnSpPr>
        <p:spPr>
          <a:xfrm flipH="1" flipV="1">
            <a:off x="5175250" y="6820291"/>
            <a:ext cx="539750" cy="571109"/>
          </a:xfrm>
          <a:prstGeom prst="straightConnector1">
            <a:avLst/>
          </a:prstGeom>
          <a:ln w="57150">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7172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Local Symbols for C/Ds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10058400" cy="4586053"/>
          </a:xfrm>
          <a:prstGeom prst="rect">
            <a:avLst/>
          </a:prstGeom>
        </p:spPr>
      </p:pic>
      <p:sp>
        <p:nvSpPr>
          <p:cNvPr id="8" name="Rectangle 7"/>
          <p:cNvSpPr/>
          <p:nvPr/>
        </p:nvSpPr>
        <p:spPr>
          <a:xfrm>
            <a:off x="4572000" y="2438400"/>
            <a:ext cx="3810000" cy="6858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800" y="4495800"/>
            <a:ext cx="2692400" cy="3022600"/>
          </a:xfrm>
          <a:prstGeom prst="rect">
            <a:avLst/>
          </a:prstGeom>
          <a:ln>
            <a:solidFill>
              <a:schemeClr val="tx1"/>
            </a:solidFill>
          </a:ln>
        </p:spPr>
      </p:pic>
    </p:spTree>
    <p:extLst>
      <p:ext uri="{BB962C8B-B14F-4D97-AF65-F5344CB8AC3E}">
        <p14:creationId xmlns:p14="http://schemas.microsoft.com/office/powerpoint/2010/main" val="8253609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35280" y="1813560"/>
            <a:ext cx="5913120" cy="5181600"/>
          </a:xfrm>
        </p:spPr>
        <p:txBody>
          <a:bodyPr/>
          <a:lstStyle/>
          <a:p>
            <a:r>
              <a:rPr lang="en-US" dirty="0" smtClean="0"/>
              <a:t>These _</a:t>
            </a:r>
            <a:r>
              <a:rPr lang="en-US" dirty="0" err="1" smtClean="0"/>
              <a:t>GLOBAL__sub</a:t>
            </a:r>
            <a:r>
              <a:rPr lang="en-US" dirty="0" smtClean="0"/>
              <a:t> functions handle more than just </a:t>
            </a:r>
            <a:r>
              <a:rPr lang="en-US" dirty="0" err="1" smtClean="0"/>
              <a:t>ctor</a:t>
            </a:r>
            <a:r>
              <a:rPr lang="en-US" dirty="0" smtClean="0"/>
              <a:t> / </a:t>
            </a:r>
            <a:r>
              <a:rPr lang="en-US" dirty="0" err="1" smtClean="0"/>
              <a:t>dtor</a:t>
            </a:r>
            <a:r>
              <a:rPr lang="en-US" dirty="0" smtClean="0"/>
              <a:t> logic, but also include some relocations. </a:t>
            </a:r>
          </a:p>
          <a:p>
            <a:endParaRPr lang="en-US" sz="1000" dirty="0"/>
          </a:p>
          <a:p>
            <a:r>
              <a:rPr lang="en-US" dirty="0" smtClean="0"/>
              <a:t>For example, this code will crash if the _GLOBAL__</a:t>
            </a:r>
            <a:r>
              <a:rPr lang="en-US" dirty="0" err="1" smtClean="0"/>
              <a:t>sub_I_xxx</a:t>
            </a:r>
            <a:r>
              <a:rPr lang="en-US" dirty="0" smtClean="0"/>
              <a:t> function is not executed.</a:t>
            </a:r>
          </a:p>
          <a:p>
            <a:endParaRPr lang="en-US" sz="1000" dirty="0"/>
          </a:p>
          <a:p>
            <a:r>
              <a:rPr lang="en-US" dirty="0" smtClean="0"/>
              <a:t>So make sure you execute your global constructors / destructors, they are not optional in C++</a:t>
            </a:r>
            <a:endParaRPr lang="en-US" dirty="0"/>
          </a:p>
        </p:txBody>
      </p:sp>
      <p:sp>
        <p:nvSpPr>
          <p:cNvPr id="2" name="Text Placeholder 1"/>
          <p:cNvSpPr>
            <a:spLocks noGrp="1"/>
          </p:cNvSpPr>
          <p:nvPr>
            <p:ph type="body" sz="quarter" idx="10"/>
          </p:nvPr>
        </p:nvSpPr>
        <p:spPr>
          <a:xfrm>
            <a:off x="320040" y="207554"/>
            <a:ext cx="9738360" cy="690880"/>
          </a:xfrm>
        </p:spPr>
        <p:txBody>
          <a:bodyPr/>
          <a:lstStyle/>
          <a:p>
            <a:r>
              <a:rPr lang="en-US" smtClean="0"/>
              <a:t>These functions do more than you think!!!</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362200"/>
            <a:ext cx="3225800" cy="4572000"/>
          </a:xfrm>
          <a:prstGeom prst="rect">
            <a:avLst/>
          </a:prstGeom>
        </p:spPr>
      </p:pic>
    </p:spTree>
    <p:extLst>
      <p:ext uri="{BB962C8B-B14F-4D97-AF65-F5344CB8AC3E}">
        <p14:creationId xmlns:p14="http://schemas.microsoft.com/office/powerpoint/2010/main" val="313767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main three flags that Bareflank uses (and will continue to need) are: -</a:t>
            </a:r>
            <a:r>
              <a:rPr lang="en-US" dirty="0" err="1" smtClean="0"/>
              <a:t>fpic</a:t>
            </a:r>
            <a:r>
              <a:rPr lang="en-US" dirty="0"/>
              <a:t>, </a:t>
            </a:r>
            <a:r>
              <a:rPr lang="en-US" dirty="0" smtClean="0"/>
              <a:t>-</a:t>
            </a:r>
            <a:r>
              <a:rPr lang="en-US" dirty="0" err="1" smtClean="0"/>
              <a:t>ffreestanding</a:t>
            </a:r>
            <a:r>
              <a:rPr lang="en-US" dirty="0"/>
              <a:t> and -</a:t>
            </a:r>
            <a:r>
              <a:rPr lang="en-US" dirty="0" err="1" smtClean="0"/>
              <a:t>mno</a:t>
            </a:r>
            <a:r>
              <a:rPr lang="en-US" dirty="0" smtClean="0"/>
              <a:t>-red-zone</a:t>
            </a:r>
          </a:p>
          <a:p>
            <a:r>
              <a:rPr lang="en-US" dirty="0"/>
              <a:t>In particular, -</a:t>
            </a:r>
            <a:r>
              <a:rPr lang="en-US" dirty="0" err="1" smtClean="0"/>
              <a:t>mno</a:t>
            </a:r>
            <a:r>
              <a:rPr lang="en-US" dirty="0" smtClean="0"/>
              <a:t>-red-zone prevents an issue with the System V spec that causes stack corruption in the kernel (real joy to track down          </a:t>
            </a:r>
            <a:r>
              <a:rPr lang="en-US" sz="1400" dirty="0" smtClean="0"/>
              <a:t> </a:t>
            </a:r>
            <a:r>
              <a:rPr lang="en-US" dirty="0" smtClean="0"/>
              <a:t>)</a:t>
            </a:r>
          </a:p>
          <a:p>
            <a:endParaRPr lang="en-US" dirty="0" smtClean="0"/>
          </a:p>
          <a:p>
            <a:r>
              <a:rPr lang="en-US" dirty="0" smtClean="0">
                <a:hlinkClick r:id="rId2"/>
              </a:rPr>
              <a:t>http</a:t>
            </a:r>
            <a:r>
              <a:rPr lang="en-US" dirty="0">
                <a:hlinkClick r:id="rId2"/>
              </a:rPr>
              <a:t>://eli.thegreenplace.net/2011/09/06/stack-frame-layout-on-x86-64</a:t>
            </a:r>
            <a:r>
              <a:rPr lang="en-US" dirty="0" smtClean="0">
                <a:hlinkClick r:id="rId2"/>
              </a:rPr>
              <a:t>/</a:t>
            </a:r>
            <a:endParaRPr lang="en-US" dirty="0" smtClean="0"/>
          </a:p>
          <a:p>
            <a:r>
              <a:rPr lang="en-US" dirty="0">
                <a:hlinkClick r:id="rId3"/>
              </a:rPr>
              <a:t>http://wiki.osdev.org/Why_do_I_need_a_Cross_Compiler%3F#-mno-red-zone_.</a:t>
            </a:r>
            <a:r>
              <a:rPr lang="en-US" dirty="0" smtClean="0">
                <a:hlinkClick r:id="rId3"/>
              </a:rPr>
              <a:t>28x86_64_only.29</a:t>
            </a:r>
            <a:endParaRPr lang="en-US" dirty="0" smtClean="0"/>
          </a:p>
          <a:p>
            <a:endParaRPr lang="en-US" dirty="0" smtClean="0"/>
          </a:p>
          <a:p>
            <a:endParaRPr lang="en-US" dirty="0" smtClean="0"/>
          </a:p>
          <a:p>
            <a:endParaRPr lang="en-US" dirty="0"/>
          </a:p>
        </p:txBody>
      </p:sp>
      <p:sp>
        <p:nvSpPr>
          <p:cNvPr id="4" name="Text Placeholder 3"/>
          <p:cNvSpPr>
            <a:spLocks noGrp="1"/>
          </p:cNvSpPr>
          <p:nvPr>
            <p:ph type="body" sz="quarter" idx="12"/>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smtClean="0"/>
              <a:t>Red Zone</a:t>
            </a:r>
            <a:endParaRPr lang="en-US" dirty="0"/>
          </a:p>
        </p:txBody>
      </p:sp>
      <p:pic>
        <p:nvPicPr>
          <p:cNvPr id="5" name="Picture 4"/>
          <p:cNvPicPr>
            <a:picLocks noChangeAspect="1"/>
          </p:cNvPicPr>
          <p:nvPr/>
        </p:nvPicPr>
        <p:blipFill>
          <a:blip r:embed="rId4"/>
          <a:stretch>
            <a:fillRect/>
          </a:stretch>
        </p:blipFill>
        <p:spPr>
          <a:xfrm>
            <a:off x="5693389" y="3962400"/>
            <a:ext cx="783611" cy="534893"/>
          </a:xfrm>
          <a:prstGeom prst="rect">
            <a:avLst/>
          </a:prstGeom>
        </p:spPr>
      </p:pic>
    </p:spTree>
    <p:extLst>
      <p:ext uri="{BB962C8B-B14F-4D97-AF65-F5344CB8AC3E}">
        <p14:creationId xmlns:p14="http://schemas.microsoft.com/office/powerpoint/2010/main" val="1583952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Hypervisors are used for more than virtualizing servers and running Windows on a Mac</a:t>
            </a:r>
          </a:p>
          <a:p>
            <a:r>
              <a:rPr lang="en-US" dirty="0" smtClean="0"/>
              <a:t>In fact, there is a whole field of research where hypervisors are used without any guest virtual machines. </a:t>
            </a:r>
          </a:p>
          <a:p>
            <a:endParaRPr lang="en-US" dirty="0"/>
          </a:p>
          <a:p>
            <a:pPr lvl="1"/>
            <a:r>
              <a:rPr lang="en-US" dirty="0" err="1" smtClean="0"/>
              <a:t>MoRE</a:t>
            </a:r>
            <a:r>
              <a:rPr lang="en-US" dirty="0" smtClean="0"/>
              <a:t>: </a:t>
            </a:r>
            <a:r>
              <a:rPr lang="en-US" dirty="0">
                <a:hlinkClick r:id="rId3"/>
              </a:rPr>
              <a:t>https://</a:t>
            </a:r>
            <a:r>
              <a:rPr lang="en-US" dirty="0" smtClean="0">
                <a:hlinkClick r:id="rId3"/>
              </a:rPr>
              <a:t>github.com/ainfosec/MoRE</a:t>
            </a:r>
            <a:endParaRPr lang="en-US" dirty="0" smtClean="0"/>
          </a:p>
          <a:p>
            <a:pPr lvl="1"/>
            <a:r>
              <a:rPr lang="en-US" dirty="0" err="1" smtClean="0"/>
              <a:t>SimleVisor</a:t>
            </a:r>
            <a:r>
              <a:rPr lang="en-US" dirty="0" smtClean="0"/>
              <a:t>: </a:t>
            </a:r>
            <a:r>
              <a:rPr lang="en-US" dirty="0">
                <a:hlinkClick r:id="rId4"/>
              </a:rPr>
              <a:t>https://</a:t>
            </a:r>
            <a:r>
              <a:rPr lang="en-US" dirty="0" smtClean="0">
                <a:hlinkClick r:id="rId4"/>
              </a:rPr>
              <a:t>github.com/ionescu007/SimpleVisor</a:t>
            </a:r>
            <a:endParaRPr lang="en-US" dirty="0" smtClean="0"/>
          </a:p>
          <a:p>
            <a:pPr lvl="1"/>
            <a:r>
              <a:rPr lang="en-US" dirty="0" err="1" smtClean="0"/>
              <a:t>HyperPlatform</a:t>
            </a:r>
            <a:r>
              <a:rPr lang="en-US" dirty="0" smtClean="0"/>
              <a:t>: </a:t>
            </a:r>
            <a:r>
              <a:rPr lang="en-US" dirty="0">
                <a:hlinkClick r:id="rId5"/>
              </a:rPr>
              <a:t>https://</a:t>
            </a:r>
            <a:r>
              <a:rPr lang="en-US" dirty="0" smtClean="0">
                <a:hlinkClick r:id="rId5"/>
              </a:rPr>
              <a:t>github.com/tandasat/HyperPlatform</a:t>
            </a:r>
            <a:endParaRPr lang="en-US" dirty="0" smtClean="0"/>
          </a:p>
          <a:p>
            <a:pPr lvl="1"/>
            <a:r>
              <a:rPr lang="en-US" dirty="0" err="1" smtClean="0"/>
              <a:t>HyperBone</a:t>
            </a:r>
            <a:r>
              <a:rPr lang="en-US" dirty="0" smtClean="0"/>
              <a:t>: </a:t>
            </a:r>
            <a:r>
              <a:rPr lang="en-US" dirty="0">
                <a:hlinkClick r:id="rId6"/>
              </a:rPr>
              <a:t>https://</a:t>
            </a:r>
            <a:r>
              <a:rPr lang="en-US" dirty="0" smtClean="0">
                <a:hlinkClick r:id="rId6"/>
              </a:rPr>
              <a:t>github.com/DarthTon/HyperBone</a:t>
            </a:r>
            <a:endParaRPr lang="en-US" dirty="0" smtClean="0"/>
          </a:p>
          <a:p>
            <a:pPr lvl="1"/>
            <a:endParaRPr lang="en-US" dirty="0" smtClean="0"/>
          </a:p>
        </p:txBody>
      </p:sp>
      <p:sp>
        <p:nvSpPr>
          <p:cNvPr id="2" name="Text Placeholder 1"/>
          <p:cNvSpPr>
            <a:spLocks noGrp="1"/>
          </p:cNvSpPr>
          <p:nvPr>
            <p:ph type="body" sz="quarter" idx="10"/>
          </p:nvPr>
        </p:nvSpPr>
        <p:spPr/>
        <p:txBody>
          <a:bodyPr/>
          <a:lstStyle/>
          <a:p>
            <a:r>
              <a:rPr lang="en-US" dirty="0" smtClean="0"/>
              <a:t>Motivation	</a:t>
            </a:r>
            <a:endParaRPr lang="en-US" dirty="0"/>
          </a:p>
        </p:txBody>
      </p:sp>
      <p:sp>
        <p:nvSpPr>
          <p:cNvPr id="5" name="Text Placeholder 4"/>
          <p:cNvSpPr>
            <a:spLocks noGrp="1"/>
          </p:cNvSpPr>
          <p:nvPr>
            <p:ph type="body" sz="quarter" idx="12"/>
          </p:nvPr>
        </p:nvSpPr>
        <p:spPr/>
        <p:txBody>
          <a:bodyPr/>
          <a:lstStyle/>
          <a:p>
            <a:r>
              <a:rPr lang="en-US" dirty="0"/>
              <a:t>Too Focused On Virtual Machines</a:t>
            </a:r>
          </a:p>
        </p:txBody>
      </p:sp>
    </p:spTree>
    <p:extLst>
      <p:ext uri="{BB962C8B-B14F-4D97-AF65-F5344CB8AC3E}">
        <p14:creationId xmlns:p14="http://schemas.microsoft.com/office/powerpoint/2010/main" val="1798791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What about the Standard </a:t>
            </a:r>
            <a:br>
              <a:rPr lang="en-US" dirty="0" smtClean="0"/>
            </a:br>
            <a:r>
              <a:rPr lang="en-US" dirty="0" smtClean="0"/>
              <a:t>Library?</a:t>
            </a:r>
          </a:p>
          <a:p>
            <a:endParaRPr lang="en-US" sz="3200" dirty="0" smtClean="0"/>
          </a:p>
          <a:p>
            <a:r>
              <a:rPr lang="en-US" dirty="0" smtClean="0"/>
              <a:t>The two biggest libraries are </a:t>
            </a:r>
            <a:r>
              <a:rPr lang="en-US" dirty="0" err="1" smtClean="0"/>
              <a:t>Libc</a:t>
            </a:r>
            <a:r>
              <a:rPr lang="en-US" dirty="0" smtClean="0"/>
              <a:t>++ and </a:t>
            </a:r>
            <a:r>
              <a:rPr lang="en-US" dirty="0" err="1" smtClean="0"/>
              <a:t>Libstdc</a:t>
            </a:r>
            <a:r>
              <a:rPr lang="en-US" dirty="0" smtClean="0"/>
              <a:t>++</a:t>
            </a:r>
          </a:p>
          <a:p>
            <a:r>
              <a:rPr lang="en-US" dirty="0" smtClean="0"/>
              <a:t>There are several other more esoteric implementations that have either been abandoned, or do not support C++11/C++14</a:t>
            </a:r>
          </a:p>
          <a:p>
            <a:endParaRPr lang="en-US" sz="1600" dirty="0" smtClean="0"/>
          </a:p>
          <a:p>
            <a:r>
              <a:rPr lang="en-US" dirty="0" err="1" smtClean="0"/>
              <a:t>Libstdc</a:t>
            </a:r>
            <a:r>
              <a:rPr lang="en-US" dirty="0" smtClean="0"/>
              <a:t>++ / </a:t>
            </a:r>
            <a:r>
              <a:rPr lang="en-US" dirty="0" err="1" smtClean="0"/>
              <a:t>libsupc</a:t>
            </a:r>
            <a:r>
              <a:rPr lang="en-US" dirty="0" smtClean="0"/>
              <a:t>++ (GNU’s library set) are almost impossible to build when not targeting a specific OS. </a:t>
            </a:r>
            <a:endParaRPr lang="en-US" dirty="0"/>
          </a:p>
          <a:p>
            <a:r>
              <a:rPr lang="en-US" dirty="0">
                <a:hlinkClick r:id="rId2"/>
              </a:rPr>
              <a:t>http://</a:t>
            </a:r>
            <a:r>
              <a:rPr lang="en-US" dirty="0" smtClean="0">
                <a:hlinkClick r:id="rId2"/>
              </a:rPr>
              <a:t>wiki.osdev.org/Talk:Libsupcxx</a:t>
            </a:r>
            <a:endParaRPr lang="en-US" dirty="0" smtClean="0"/>
          </a:p>
          <a:p>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92100"/>
            <a:ext cx="4025900" cy="2679700"/>
          </a:xfrm>
          <a:prstGeom prst="rect">
            <a:avLst/>
          </a:prstGeom>
        </p:spPr>
      </p:pic>
    </p:spTree>
    <p:extLst>
      <p:ext uri="{BB962C8B-B14F-4D97-AF65-F5344CB8AC3E}">
        <p14:creationId xmlns:p14="http://schemas.microsoft.com/office/powerpoint/2010/main" val="1097680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smtClean="0"/>
              <a:t>Libc</a:t>
            </a:r>
            <a:r>
              <a:rPr lang="en-US" dirty="0" smtClean="0"/>
              <a:t>++ / </a:t>
            </a:r>
            <a:r>
              <a:rPr lang="en-US" dirty="0" err="1" smtClean="0"/>
              <a:t>libc</a:t>
            </a:r>
            <a:r>
              <a:rPr lang="en-US" dirty="0" smtClean="0"/>
              <a:t>++</a:t>
            </a:r>
            <a:r>
              <a:rPr lang="en-US" dirty="0" err="1" smtClean="0"/>
              <a:t>abi</a:t>
            </a:r>
            <a:r>
              <a:rPr lang="en-US" dirty="0" smtClean="0"/>
              <a:t> (Apple’s C++ library set) on the other hand was:</a:t>
            </a:r>
          </a:p>
          <a:p>
            <a:endParaRPr lang="en-US" dirty="0"/>
          </a:p>
          <a:p>
            <a:pPr lvl="1">
              <a:lnSpc>
                <a:spcPts val="3540"/>
              </a:lnSpc>
            </a:pPr>
            <a:r>
              <a:rPr lang="en-US" dirty="0" smtClean="0"/>
              <a:t>“Easier” to compile</a:t>
            </a:r>
          </a:p>
          <a:p>
            <a:pPr lvl="1">
              <a:lnSpc>
                <a:spcPts val="3540"/>
              </a:lnSpc>
            </a:pPr>
            <a:r>
              <a:rPr lang="en-US" dirty="0" smtClean="0"/>
              <a:t>Supports C++11 / C++14 (and now C++17)</a:t>
            </a:r>
          </a:p>
          <a:p>
            <a:pPr lvl="1">
              <a:lnSpc>
                <a:spcPts val="3540"/>
              </a:lnSpc>
            </a:pPr>
            <a:r>
              <a:rPr lang="en-US" dirty="0" smtClean="0"/>
              <a:t>Can be compiled with and without threading support</a:t>
            </a:r>
          </a:p>
          <a:p>
            <a:pPr lvl="1">
              <a:lnSpc>
                <a:spcPts val="3540"/>
              </a:lnSpc>
            </a:pPr>
            <a:r>
              <a:rPr lang="en-US" dirty="0" smtClean="0"/>
              <a:t>Can be compiled with and without exception support</a:t>
            </a:r>
          </a:p>
          <a:p>
            <a:pPr lvl="1">
              <a:lnSpc>
                <a:spcPts val="3540"/>
              </a:lnSpc>
            </a:pPr>
            <a:r>
              <a:rPr lang="en-US" dirty="0" smtClean="0"/>
              <a:t>Works well with both GCC and Clang/LLVM</a:t>
            </a:r>
          </a:p>
          <a:p>
            <a:pPr lvl="1">
              <a:lnSpc>
                <a:spcPts val="3540"/>
              </a:lnSpc>
            </a:pPr>
            <a:r>
              <a:rPr lang="en-US" dirty="0" smtClean="0"/>
              <a:t>Supports the </a:t>
            </a:r>
            <a:r>
              <a:rPr lang="en-US" dirty="0" err="1" smtClean="0"/>
              <a:t>Newlib</a:t>
            </a:r>
            <a:r>
              <a:rPr lang="en-US" dirty="0" smtClean="0"/>
              <a:t> C library</a:t>
            </a:r>
          </a:p>
          <a:p>
            <a:pPr lvl="1"/>
            <a:endParaRPr lang="en-US" dirty="0" smtClean="0"/>
          </a:p>
          <a:p>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Advantages</a:t>
            </a:r>
            <a:endParaRPr lang="en-US" dirty="0"/>
          </a:p>
        </p:txBody>
      </p:sp>
    </p:spTree>
    <p:extLst>
      <p:ext uri="{BB962C8B-B14F-4D97-AF65-F5344CB8AC3E}">
        <p14:creationId xmlns:p14="http://schemas.microsoft.com/office/powerpoint/2010/main" val="1839602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Sadly </a:t>
            </a:r>
            <a:r>
              <a:rPr lang="en-US" dirty="0" err="1" smtClean="0"/>
              <a:t>libc</a:t>
            </a:r>
            <a:r>
              <a:rPr lang="en-US" dirty="0" smtClean="0"/>
              <a:t>++ / </a:t>
            </a:r>
            <a:r>
              <a:rPr lang="en-US" dirty="0" err="1" smtClean="0"/>
              <a:t>libc</a:t>
            </a:r>
            <a:r>
              <a:rPr lang="en-US" dirty="0" smtClean="0"/>
              <a:t>++</a:t>
            </a:r>
            <a:r>
              <a:rPr lang="en-US" dirty="0" err="1" smtClean="0"/>
              <a:t>abi</a:t>
            </a:r>
            <a:r>
              <a:rPr lang="en-US" dirty="0" smtClean="0"/>
              <a:t> are not perfect:</a:t>
            </a:r>
          </a:p>
          <a:p>
            <a:endParaRPr lang="en-US" sz="1600" dirty="0"/>
          </a:p>
          <a:p>
            <a:pPr lvl="1">
              <a:lnSpc>
                <a:spcPts val="3240"/>
              </a:lnSpc>
            </a:pPr>
            <a:r>
              <a:rPr lang="en-US" dirty="0" smtClean="0"/>
              <a:t>Some functions make heavy use of the stack. This is fine for sane operating systems like Windows and OSX, but Linux only has an 8k stack by default which causes issues. </a:t>
            </a:r>
          </a:p>
          <a:p>
            <a:pPr lvl="1">
              <a:lnSpc>
                <a:spcPts val="3240"/>
              </a:lnSpc>
            </a:pPr>
            <a:r>
              <a:rPr lang="en-US" dirty="0" smtClean="0"/>
              <a:t>Some functions (like the </a:t>
            </a:r>
            <a:r>
              <a:rPr lang="en-US" dirty="0" err="1" smtClean="0"/>
              <a:t>unordered_map</a:t>
            </a:r>
            <a:r>
              <a:rPr lang="en-US" dirty="0" smtClean="0"/>
              <a:t> hash function) use floating point arithmetic which is not supported in the kernel</a:t>
            </a:r>
          </a:p>
          <a:p>
            <a:pPr lvl="1">
              <a:lnSpc>
                <a:spcPts val="3240"/>
              </a:lnSpc>
            </a:pPr>
            <a:r>
              <a:rPr lang="en-US" dirty="0" smtClean="0"/>
              <a:t>Some functions use divide / </a:t>
            </a:r>
            <a:r>
              <a:rPr lang="en-US" dirty="0"/>
              <a:t>m</a:t>
            </a:r>
            <a:r>
              <a:rPr lang="en-US" dirty="0" smtClean="0"/>
              <a:t>odulo which is also not supported in the kernel</a:t>
            </a:r>
          </a:p>
          <a:p>
            <a:pPr lvl="1"/>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352800"/>
            <a:ext cx="762000" cy="508397"/>
          </a:xfrm>
          <a:prstGeom prst="rect">
            <a:avLst/>
          </a:prstGeom>
        </p:spPr>
      </p:pic>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Disadvantages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150" y="6019800"/>
            <a:ext cx="6642100" cy="787400"/>
          </a:xfrm>
          <a:prstGeom prst="rect">
            <a:avLst/>
          </a:prstGeom>
        </p:spPr>
      </p:pic>
    </p:spTree>
    <p:extLst>
      <p:ext uri="{BB962C8B-B14F-4D97-AF65-F5344CB8AC3E}">
        <p14:creationId xmlns:p14="http://schemas.microsoft.com/office/powerpoint/2010/main" val="87358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Since </a:t>
            </a:r>
            <a:r>
              <a:rPr lang="en-US" dirty="0" err="1" smtClean="0"/>
              <a:t>newlib</a:t>
            </a:r>
            <a:r>
              <a:rPr lang="en-US" dirty="0" smtClean="0"/>
              <a:t> doesn’t like compiling shared libraries, we statically compile </a:t>
            </a:r>
            <a:r>
              <a:rPr lang="en-US" dirty="0" err="1" smtClean="0"/>
              <a:t>newlib</a:t>
            </a:r>
            <a:r>
              <a:rPr lang="en-US" dirty="0" smtClean="0"/>
              <a:t>, </a:t>
            </a:r>
            <a:r>
              <a:rPr lang="en-US" dirty="0" err="1" smtClean="0"/>
              <a:t>libc</a:t>
            </a:r>
            <a:r>
              <a:rPr lang="en-US" dirty="0" smtClean="0"/>
              <a:t>++</a:t>
            </a:r>
            <a:r>
              <a:rPr lang="en-US" dirty="0" err="1" smtClean="0"/>
              <a:t>abi</a:t>
            </a:r>
            <a:r>
              <a:rPr lang="en-US" dirty="0" smtClean="0"/>
              <a:t>, and </a:t>
            </a:r>
            <a:r>
              <a:rPr lang="en-US" dirty="0" err="1" smtClean="0"/>
              <a:t>libbfc</a:t>
            </a:r>
            <a:r>
              <a:rPr lang="en-US" dirty="0" smtClean="0"/>
              <a:t> into </a:t>
            </a:r>
            <a:r>
              <a:rPr lang="en-US" dirty="0" err="1" smtClean="0"/>
              <a:t>libc</a:t>
            </a:r>
            <a:r>
              <a:rPr lang="en-US" dirty="0" smtClean="0"/>
              <a:t>++</a:t>
            </a:r>
            <a:endParaRPr lang="en-US" dirty="0"/>
          </a:p>
          <a:p>
            <a:endParaRPr lang="en-US" sz="1800" dirty="0"/>
          </a:p>
          <a:p>
            <a:r>
              <a:rPr lang="en-US" dirty="0" smtClean="0"/>
              <a:t>The result is a single </a:t>
            </a:r>
            <a:r>
              <a:rPr lang="en-US" dirty="0" err="1" smtClean="0"/>
              <a:t>libc</a:t>
            </a:r>
            <a:r>
              <a:rPr lang="en-US" dirty="0" smtClean="0"/>
              <a:t>++.so that is loaded using the ELF loader. </a:t>
            </a:r>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sp>
        <p:nvSpPr>
          <p:cNvPr id="5" name="Text Placeholder 4"/>
          <p:cNvSpPr>
            <a:spLocks noGrp="1"/>
          </p:cNvSpPr>
          <p:nvPr>
            <p:ph type="body" sz="quarter" idx="12"/>
          </p:nvPr>
        </p:nvSpPr>
        <p:spPr/>
        <p:txBody>
          <a:bodyPr/>
          <a:lstStyle/>
          <a:p>
            <a:r>
              <a:rPr lang="en-US" dirty="0" smtClean="0"/>
              <a:t>Current Structure (will change in the future)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97" y="4267200"/>
            <a:ext cx="7484806" cy="2667000"/>
          </a:xfrm>
          <a:prstGeom prst="rect">
            <a:avLst/>
          </a:prstGeom>
        </p:spPr>
      </p:pic>
    </p:spTree>
    <p:extLst>
      <p:ext uri="{BB962C8B-B14F-4D97-AF65-F5344CB8AC3E}">
        <p14:creationId xmlns:p14="http://schemas.microsoft.com/office/powerpoint/2010/main" val="114881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Since </a:t>
            </a:r>
            <a:r>
              <a:rPr lang="en-US" dirty="0" err="1" smtClean="0"/>
              <a:t>Libc</a:t>
            </a:r>
            <a:r>
              <a:rPr lang="en-US" dirty="0" smtClean="0"/>
              <a:t>++ uses CMake, how exactly do we compile it?</a:t>
            </a:r>
          </a:p>
          <a:p>
            <a:r>
              <a:rPr lang="en-US" dirty="0" smtClean="0"/>
              <a:t>CMake is configured to compile using it’s cross-compilation toolchain feature, with some special sauce!!!</a:t>
            </a:r>
          </a:p>
          <a:p>
            <a:endParaRPr lang="en-US" dirty="0"/>
          </a:p>
        </p:txBody>
      </p:sp>
      <p:sp>
        <p:nvSpPr>
          <p:cNvPr id="2" name="Text Placeholder 1"/>
          <p:cNvSpPr>
            <a:spLocks noGrp="1"/>
          </p:cNvSpPr>
          <p:nvPr>
            <p:ph type="body" sz="quarter" idx="10"/>
          </p:nvPr>
        </p:nvSpPr>
        <p:spPr/>
        <p:txBody>
          <a:bodyPr/>
          <a:lstStyle/>
          <a:p>
            <a:r>
              <a:rPr lang="en-US" dirty="0" err="1" smtClean="0"/>
              <a:t>Libc</a:t>
            </a:r>
            <a:r>
              <a:rPr lang="en-US" dirty="0" smtClean="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0" y="4479471"/>
            <a:ext cx="6616700" cy="2438400"/>
          </a:xfrm>
          <a:prstGeom prst="rect">
            <a:avLst/>
          </a:prstGeom>
        </p:spPr>
      </p:pic>
      <p:sp>
        <p:nvSpPr>
          <p:cNvPr id="8" name="Rectangle 7"/>
          <p:cNvSpPr/>
          <p:nvPr/>
        </p:nvSpPr>
        <p:spPr>
          <a:xfrm>
            <a:off x="5943600" y="5698671"/>
            <a:ext cx="2393950" cy="6858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8824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7056120" cy="5181600"/>
          </a:xfrm>
        </p:spPr>
        <p:txBody>
          <a:bodyPr/>
          <a:lstStyle/>
          <a:p>
            <a:r>
              <a:rPr lang="en-US" dirty="0" smtClean="0"/>
              <a:t>When compiling and linking a program, you typically invoke the compiler twice. Once to compile the code, and once to link the compiled object files.  </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849" y="2133600"/>
            <a:ext cx="2019300" cy="1117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830320"/>
            <a:ext cx="7791855" cy="3657600"/>
          </a:xfrm>
          <a:prstGeom prst="rect">
            <a:avLst/>
          </a:prstGeom>
        </p:spPr>
      </p:pic>
      <p:sp>
        <p:nvSpPr>
          <p:cNvPr id="7" name="Text Placeholder 4"/>
          <p:cNvSpPr txBox="1">
            <a:spLocks/>
          </p:cNvSpPr>
          <p:nvPr/>
        </p:nvSpPr>
        <p:spPr>
          <a:xfrm>
            <a:off x="335280" y="4038600"/>
            <a:ext cx="2514600" cy="2956560"/>
          </a:xfrm>
          <a:prstGeom prst="rect">
            <a:avLst/>
          </a:prstGeom>
        </p:spPr>
        <p:txBody>
          <a:bodyPr lIns="101870" tIns="50935" rIns="101870" bIns="50935"/>
          <a:lstStyle>
            <a:lvl1pPr marL="382015" indent="-382015" algn="l" rtl="0" eaLnBrk="0" fontAlgn="base" hangingPunct="0">
              <a:spcBef>
                <a:spcPct val="20000"/>
              </a:spcBef>
              <a:spcAft>
                <a:spcPct val="0"/>
              </a:spcAft>
              <a:buClr>
                <a:srgbClr val="172A47"/>
              </a:buClr>
              <a:buFont typeface="Wingdings 3" pitchFamily="18" charset="2"/>
              <a:buChar char=""/>
              <a:defRPr sz="2700" b="1">
                <a:solidFill>
                  <a:schemeClr val="tx1"/>
                </a:solidFill>
                <a:latin typeface="+mn-lt"/>
                <a:ea typeface="+mn-ea"/>
                <a:cs typeface="+mn-cs"/>
              </a:defRPr>
            </a:lvl1pPr>
            <a:lvl2pPr marL="827698" indent="-318346" algn="l" rtl="0" eaLnBrk="0" fontAlgn="base" hangingPunct="0">
              <a:spcBef>
                <a:spcPct val="20000"/>
              </a:spcBef>
              <a:spcAft>
                <a:spcPct val="0"/>
              </a:spcAft>
              <a:buClr>
                <a:srgbClr val="022F60"/>
              </a:buClr>
              <a:buFont typeface="Arial" pitchFamily="34" charset="0"/>
              <a:buChar char="◦"/>
              <a:defRPr sz="2200">
                <a:solidFill>
                  <a:schemeClr val="tx1"/>
                </a:solidFill>
                <a:latin typeface="+mn-lt"/>
              </a:defRPr>
            </a:lvl2pPr>
            <a:lvl3pPr marL="1273382" indent="-254676" algn="l" rtl="0" eaLnBrk="0" fontAlgn="base" hangingPunct="0">
              <a:spcBef>
                <a:spcPct val="20000"/>
              </a:spcBef>
              <a:spcAft>
                <a:spcPct val="0"/>
              </a:spcAft>
              <a:buClr>
                <a:srgbClr val="022F60"/>
              </a:buClr>
              <a:buChar char="•"/>
              <a:defRPr sz="2000">
                <a:solidFill>
                  <a:schemeClr val="tx1"/>
                </a:solidFill>
                <a:latin typeface="+mn-lt"/>
              </a:defRPr>
            </a:lvl3pPr>
            <a:lvl4pPr marL="1782734" indent="-254676" algn="l" rtl="0" eaLnBrk="0" fontAlgn="base" hangingPunct="0">
              <a:spcBef>
                <a:spcPct val="20000"/>
              </a:spcBef>
              <a:spcAft>
                <a:spcPct val="0"/>
              </a:spcAft>
              <a:buChar char="–"/>
              <a:defRPr sz="2700">
                <a:solidFill>
                  <a:schemeClr val="tx1"/>
                </a:solidFill>
                <a:latin typeface="+mn-lt"/>
              </a:defRPr>
            </a:lvl4pPr>
            <a:lvl5pPr marL="2292087" indent="-254676" algn="l" rtl="0" eaLnBrk="0" fontAlgn="base" hangingPunct="0">
              <a:spcBef>
                <a:spcPct val="20000"/>
              </a:spcBef>
              <a:spcAft>
                <a:spcPct val="0"/>
              </a:spcAft>
              <a:buFont typeface="Arial" pitchFamily="34" charset="0"/>
              <a:buChar char="•"/>
              <a:defRPr sz="2700">
                <a:solidFill>
                  <a:schemeClr val="tx1"/>
                </a:solidFill>
                <a:latin typeface="+mn-lt"/>
              </a:defRPr>
            </a:lvl5pPr>
            <a:lvl6pPr marL="2801440" indent="-254676" algn="l" rtl="0" fontAlgn="base">
              <a:spcBef>
                <a:spcPct val="20000"/>
              </a:spcBef>
              <a:spcAft>
                <a:spcPct val="0"/>
              </a:spcAft>
              <a:buChar char="»"/>
              <a:defRPr sz="2200">
                <a:solidFill>
                  <a:schemeClr val="tx1"/>
                </a:solidFill>
                <a:latin typeface="+mn-lt"/>
              </a:defRPr>
            </a:lvl6pPr>
            <a:lvl7pPr marL="3310793" indent="-254676" algn="l" rtl="0" fontAlgn="base">
              <a:spcBef>
                <a:spcPct val="20000"/>
              </a:spcBef>
              <a:spcAft>
                <a:spcPct val="0"/>
              </a:spcAft>
              <a:buChar char="»"/>
              <a:defRPr sz="2200">
                <a:solidFill>
                  <a:schemeClr val="tx1"/>
                </a:solidFill>
                <a:latin typeface="+mn-lt"/>
              </a:defRPr>
            </a:lvl7pPr>
            <a:lvl8pPr marL="3820145" indent="-254676" algn="l" rtl="0" fontAlgn="base">
              <a:spcBef>
                <a:spcPct val="20000"/>
              </a:spcBef>
              <a:spcAft>
                <a:spcPct val="0"/>
              </a:spcAft>
              <a:buChar char="»"/>
              <a:defRPr sz="2200">
                <a:solidFill>
                  <a:schemeClr val="tx1"/>
                </a:solidFill>
                <a:latin typeface="+mn-lt"/>
              </a:defRPr>
            </a:lvl8pPr>
            <a:lvl9pPr marL="4329498" indent="-254676" algn="l" rtl="0" fontAlgn="base">
              <a:spcBef>
                <a:spcPct val="20000"/>
              </a:spcBef>
              <a:spcAft>
                <a:spcPct val="0"/>
              </a:spcAft>
              <a:buChar char="»"/>
              <a:defRPr sz="2200">
                <a:solidFill>
                  <a:schemeClr val="tx1"/>
                </a:solidFill>
                <a:latin typeface="+mn-lt"/>
              </a:defRPr>
            </a:lvl9pPr>
          </a:lstStyle>
          <a:p>
            <a:r>
              <a:rPr lang="en-US" kern="0" dirty="0" smtClean="0"/>
              <a:t>Under the hood GCC does this for you:</a:t>
            </a:r>
            <a:endParaRPr lang="en-US" kern="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18" y="5898606"/>
            <a:ext cx="2069782" cy="1562100"/>
          </a:xfrm>
          <a:prstGeom prst="rect">
            <a:avLst/>
          </a:prstGeom>
        </p:spPr>
      </p:pic>
    </p:spTree>
    <p:extLst>
      <p:ext uri="{BB962C8B-B14F-4D97-AF65-F5344CB8AC3E}">
        <p14:creationId xmlns:p14="http://schemas.microsoft.com/office/powerpoint/2010/main" val="748234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The extra </a:t>
            </a:r>
            <a:r>
              <a:rPr lang="en-US" dirty="0" err="1" smtClean="0"/>
              <a:t>args</a:t>
            </a:r>
            <a:r>
              <a:rPr lang="en-US" dirty="0" smtClean="0"/>
              <a:t>       are object / header files specific to your OS that are needed to link a program such that it can be run by your OS</a:t>
            </a:r>
          </a:p>
          <a:p>
            <a:r>
              <a:rPr lang="en-US" dirty="0" smtClean="0"/>
              <a:t>Since we provide our own C runtime library and ELF loader, we were left with three possible options:</a:t>
            </a:r>
          </a:p>
          <a:p>
            <a:endParaRPr lang="en-US" sz="1200" dirty="0" smtClean="0"/>
          </a:p>
          <a:p>
            <a:pPr lvl="1"/>
            <a:r>
              <a:rPr lang="en-US" dirty="0" smtClean="0"/>
              <a:t>Patch GCC and Clang to provide the linker </a:t>
            </a:r>
            <a:r>
              <a:rPr lang="en-US" dirty="0" err="1" smtClean="0"/>
              <a:t>args</a:t>
            </a:r>
            <a:r>
              <a:rPr lang="en-US" dirty="0" smtClean="0"/>
              <a:t> as we need them</a:t>
            </a:r>
            <a:r>
              <a:rPr lang="en-US" dirty="0"/>
              <a:t> </a:t>
            </a:r>
            <a:r>
              <a:rPr lang="en-US" dirty="0" smtClean="0"/>
              <a:t>(for every version of GCC and Clang we decide to support)</a:t>
            </a:r>
          </a:p>
          <a:p>
            <a:pPr lvl="1"/>
            <a:r>
              <a:rPr lang="en-US" dirty="0" smtClean="0"/>
              <a:t>Run LD manually (ideal solution)</a:t>
            </a:r>
          </a:p>
          <a:p>
            <a:pPr lvl="1"/>
            <a:r>
              <a:rPr lang="en-US" dirty="0" smtClean="0"/>
              <a:t>Create bash wrapper script for GCC/Clang that acts like GCC/Clang, but runs LD manually during linking </a:t>
            </a:r>
          </a:p>
          <a:p>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813560"/>
            <a:ext cx="482600" cy="482600"/>
          </a:xfrm>
          <a:prstGeom prst="rect">
            <a:avLst/>
          </a:prstGeom>
        </p:spPr>
      </p:pic>
    </p:spTree>
    <p:extLst>
      <p:ext uri="{BB962C8B-B14F-4D97-AF65-F5344CB8AC3E}">
        <p14:creationId xmlns:p14="http://schemas.microsoft.com/office/powerpoint/2010/main" val="818342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Patching GCC would involve managing code like this for every version of GCC (not to mention Clang):</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a:hlinkClick r:id="rId2"/>
              </a:rPr>
              <a:t>http://</a:t>
            </a:r>
            <a:r>
              <a:rPr lang="en-US" dirty="0" smtClean="0">
                <a:hlinkClick r:id="rId2"/>
              </a:rPr>
              <a:t>wiki.osdev.org/OS_Specific_Toolchain</a:t>
            </a:r>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Patching GCC</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69" y="3048000"/>
            <a:ext cx="7683062" cy="3276600"/>
          </a:xfrm>
          <a:prstGeom prst="rect">
            <a:avLst/>
          </a:prstGeom>
        </p:spPr>
      </p:pic>
    </p:spTree>
    <p:extLst>
      <p:ext uri="{BB962C8B-B14F-4D97-AF65-F5344CB8AC3E}">
        <p14:creationId xmlns:p14="http://schemas.microsoft.com/office/powerpoint/2010/main" val="7451244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9189720" cy="629920"/>
          </a:xfrm>
        </p:spPr>
        <p:txBody>
          <a:bodyPr/>
          <a:lstStyle/>
          <a:p>
            <a:r>
              <a:rPr lang="en-US" smtClean="0"/>
              <a:t>Seriously?</a:t>
            </a:r>
            <a:endParaRPr lang="en-US" dirty="0" smtClean="0"/>
          </a:p>
          <a:p>
            <a:endParaRPr lang="en-US" dirty="0" smtClean="0"/>
          </a:p>
        </p:txBody>
      </p:sp>
      <p:sp>
        <p:nvSpPr>
          <p:cNvPr id="6" name="Text Placeholder 5"/>
          <p:cNvSpPr>
            <a:spLocks noGrp="1"/>
          </p:cNvSpPr>
          <p:nvPr>
            <p:ph type="body" sz="quarter" idx="12"/>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3048000"/>
            <a:ext cx="8477250" cy="3604724"/>
          </a:xfrm>
          <a:prstGeom prst="rect">
            <a:avLst/>
          </a:prstGeom>
        </p:spPr>
      </p:pic>
    </p:spTree>
    <p:extLst>
      <p:ext uri="{BB962C8B-B14F-4D97-AF65-F5344CB8AC3E}">
        <p14:creationId xmlns:p14="http://schemas.microsoft.com/office/powerpoint/2010/main" val="994112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Running LD manually was what we did at first until it came time to compile </a:t>
            </a:r>
            <a:r>
              <a:rPr lang="en-US" dirty="0" err="1" smtClean="0"/>
              <a:t>Libc</a:t>
            </a:r>
            <a:r>
              <a:rPr lang="en-US" dirty="0" smtClean="0"/>
              <a:t>++ which uses CMake. </a:t>
            </a:r>
          </a:p>
          <a:p>
            <a:r>
              <a:rPr lang="en-US" dirty="0"/>
              <a:t>CMake expects that you are using the compiler as the </a:t>
            </a:r>
            <a:r>
              <a:rPr lang="en-US" dirty="0" smtClean="0"/>
              <a:t>linker. In other words, CMake does not seem to have a clean set of variables for the linker like it does for the compiler such as:</a:t>
            </a:r>
          </a:p>
          <a:p>
            <a:pPr lvl="1"/>
            <a:r>
              <a:rPr lang="en-US" dirty="0" smtClean="0"/>
              <a:t>CMAKE_C_COMPILER</a:t>
            </a:r>
          </a:p>
          <a:p>
            <a:pPr lvl="1"/>
            <a:r>
              <a:rPr lang="en-US" dirty="0" smtClean="0"/>
              <a:t>CMAKE_CXX_COMPILER</a:t>
            </a:r>
          </a:p>
          <a:p>
            <a:pPr lvl="1"/>
            <a:endParaRPr lang="en-US" dirty="0"/>
          </a:p>
          <a:p>
            <a:r>
              <a:rPr lang="en-US" dirty="0">
                <a:hlinkClick r:id="rId2"/>
              </a:rPr>
              <a:t>https://</a:t>
            </a:r>
            <a:r>
              <a:rPr lang="en-US" dirty="0" smtClean="0">
                <a:hlinkClick r:id="rId2"/>
              </a:rPr>
              <a:t>cmake.org/pipermail/cmake/2014-August/058268.html</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One week later, we moved to option #3</a:t>
            </a:r>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Link Manually</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spTree>
    <p:extLst>
      <p:ext uri="{BB962C8B-B14F-4D97-AF65-F5344CB8AC3E}">
        <p14:creationId xmlns:p14="http://schemas.microsoft.com/office/powerpoint/2010/main" val="982632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Existing open source hypervisors focus too much on legacy support and guest virtual machines:</a:t>
            </a:r>
            <a:endParaRPr lang="en-US" dirty="0"/>
          </a:p>
          <a:p>
            <a:pPr lvl="1"/>
            <a:r>
              <a:rPr lang="en-US" dirty="0" smtClean="0"/>
              <a:t>Xen: </a:t>
            </a:r>
            <a:r>
              <a:rPr lang="en-US" dirty="0" smtClean="0">
                <a:hlinkClick r:id="rId3"/>
              </a:rPr>
              <a:t>www.xenproject.org</a:t>
            </a:r>
            <a:endParaRPr lang="en-US" dirty="0" smtClean="0"/>
          </a:p>
          <a:p>
            <a:pPr lvl="1"/>
            <a:r>
              <a:rPr lang="en-US" dirty="0"/>
              <a:t>KVM: </a:t>
            </a:r>
            <a:r>
              <a:rPr lang="en-US" dirty="0">
                <a:hlinkClick r:id="rId4"/>
              </a:rPr>
              <a:t>http://</a:t>
            </a:r>
            <a:r>
              <a:rPr lang="en-US" dirty="0" smtClean="0">
                <a:hlinkClick r:id="rId4"/>
              </a:rPr>
              <a:t>www.linux-kvm.org/page/Main_Page</a:t>
            </a:r>
            <a:endParaRPr lang="en-US" dirty="0" smtClean="0"/>
          </a:p>
          <a:p>
            <a:pPr lvl="1"/>
            <a:r>
              <a:rPr lang="en-US" dirty="0" err="1" smtClean="0"/>
              <a:t>VirtualBox</a:t>
            </a:r>
            <a:r>
              <a:rPr lang="en-US" dirty="0"/>
              <a:t>: </a:t>
            </a:r>
            <a:r>
              <a:rPr lang="en-US" dirty="0">
                <a:hlinkClick r:id="rId5"/>
              </a:rPr>
              <a:t>https://</a:t>
            </a:r>
            <a:r>
              <a:rPr lang="en-US" dirty="0" smtClean="0">
                <a:hlinkClick r:id="rId5"/>
              </a:rPr>
              <a:t>www.virtualbox.org/wiki/Downloads</a:t>
            </a:r>
            <a:endParaRPr lang="en-US" dirty="0"/>
          </a:p>
          <a:p>
            <a:pPr lvl="1"/>
            <a:endParaRPr lang="en-US" dirty="0" smtClean="0"/>
          </a:p>
          <a:p>
            <a:r>
              <a:rPr lang="en-US" dirty="0" smtClean="0"/>
              <a:t>These hypervisors </a:t>
            </a:r>
            <a:r>
              <a:rPr lang="en-US" dirty="0"/>
              <a:t>are painful to work with when conducting less traditional hypervisor </a:t>
            </a:r>
            <a:r>
              <a:rPr lang="en-US" dirty="0" smtClean="0"/>
              <a:t>research.</a:t>
            </a:r>
            <a:endParaRPr lang="en-US" dirty="0"/>
          </a:p>
          <a:p>
            <a:r>
              <a:rPr lang="en-US" dirty="0" smtClean="0"/>
              <a:t>Thus researchers always start the </a:t>
            </a:r>
            <a:r>
              <a:rPr lang="en-US" dirty="0"/>
              <a:t>same way, spending months standing up </a:t>
            </a:r>
            <a:r>
              <a:rPr lang="en-US" dirty="0" smtClean="0"/>
              <a:t>a hypervisor before </a:t>
            </a:r>
            <a:r>
              <a:rPr lang="en-US" dirty="0"/>
              <a:t>working </a:t>
            </a:r>
            <a:r>
              <a:rPr lang="en-US" dirty="0" smtClean="0"/>
              <a:t>the </a:t>
            </a:r>
            <a:r>
              <a:rPr lang="en-US" dirty="0"/>
              <a:t>actual project.</a:t>
            </a:r>
          </a:p>
          <a:p>
            <a:endParaRPr lang="en-US" dirty="0"/>
          </a:p>
        </p:txBody>
      </p:sp>
      <p:sp>
        <p:nvSpPr>
          <p:cNvPr id="3" name="Text Placeholder 2"/>
          <p:cNvSpPr>
            <a:spLocks noGrp="1"/>
          </p:cNvSpPr>
          <p:nvPr>
            <p:ph type="body" sz="quarter" idx="10"/>
          </p:nvPr>
        </p:nvSpPr>
        <p:spPr/>
        <p:txBody>
          <a:bodyPr/>
          <a:lstStyle/>
          <a:p>
            <a:r>
              <a:rPr lang="en-US" dirty="0" smtClean="0"/>
              <a:t>Motivation</a:t>
            </a:r>
            <a:endParaRPr lang="en-US" dirty="0"/>
          </a:p>
        </p:txBody>
      </p:sp>
      <p:sp>
        <p:nvSpPr>
          <p:cNvPr id="4" name="Text Placeholder 3"/>
          <p:cNvSpPr>
            <a:spLocks noGrp="1"/>
          </p:cNvSpPr>
          <p:nvPr>
            <p:ph type="body" sz="quarter" idx="12"/>
          </p:nvPr>
        </p:nvSpPr>
        <p:spPr/>
        <p:txBody>
          <a:bodyPr/>
          <a:lstStyle/>
          <a:p>
            <a:r>
              <a:rPr lang="en-US" dirty="0" smtClean="0"/>
              <a:t>Too Focused On Virtual Machines (continued)</a:t>
            </a:r>
            <a:endParaRPr lang="en-US" dirty="0"/>
          </a:p>
        </p:txBody>
      </p:sp>
    </p:spTree>
    <p:extLst>
      <p:ext uri="{BB962C8B-B14F-4D97-AF65-F5344CB8AC3E}">
        <p14:creationId xmlns:p14="http://schemas.microsoft.com/office/powerpoint/2010/main" val="976693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Really?</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3200400"/>
            <a:ext cx="4622800" cy="2882853"/>
          </a:xfrm>
          <a:prstGeom prst="rect">
            <a:avLst/>
          </a:prstGeom>
        </p:spPr>
      </p:pic>
    </p:spTree>
    <p:extLst>
      <p:ext uri="{BB962C8B-B14F-4D97-AF65-F5344CB8AC3E}">
        <p14:creationId xmlns:p14="http://schemas.microsoft.com/office/powerpoint/2010/main" val="1549594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Bareflank uses a bash script that mimics GCC (and Clang in a week or two). If “-c” is provided GCC/G++ is used, and LD is used otherwise. </a:t>
            </a:r>
          </a:p>
          <a:p>
            <a:endParaRPr lang="en-US" sz="1000" dirty="0"/>
          </a:p>
          <a:p>
            <a:r>
              <a:rPr lang="en-US" dirty="0" smtClean="0"/>
              <a:t>No patches are needed to GCC or Clang, meaning Bareflank’s build environment works </a:t>
            </a:r>
            <a:r>
              <a:rPr lang="en-US" dirty="0"/>
              <a:t>(so far)</a:t>
            </a:r>
            <a:r>
              <a:rPr lang="en-US" dirty="0" smtClean="0"/>
              <a:t> on all of the cross compilers we support without modifications (GCC 5.x, 6.x, Clang 3.8, 3.9)</a:t>
            </a:r>
          </a:p>
          <a:p>
            <a:endParaRPr lang="en-US" sz="1000" dirty="0" smtClean="0"/>
          </a:p>
          <a:p>
            <a:r>
              <a:rPr lang="en-US" dirty="0" smtClean="0"/>
              <a:t>Object files and header include paths are added to GCC/G++ and LD as needed</a:t>
            </a:r>
          </a:p>
          <a:p>
            <a:endParaRPr lang="en-US" sz="1000" dirty="0" smtClean="0"/>
          </a:p>
          <a:p>
            <a:r>
              <a:rPr lang="en-US" dirty="0" smtClean="0"/>
              <a:t>Ugly hacks are contained in one, easy to script place </a:t>
            </a:r>
          </a:p>
          <a:p>
            <a:endParaRPr lang="en-US" dirty="0" smtClean="0"/>
          </a:p>
          <a:p>
            <a:endParaRPr lang="en-US" dirty="0"/>
          </a:p>
          <a:p>
            <a:endParaRPr lang="en-US" dirty="0" smtClean="0"/>
          </a:p>
          <a:p>
            <a:endParaRPr lang="en-US" dirty="0" smtClean="0"/>
          </a:p>
          <a:p>
            <a:endParaRPr lang="en-US" dirty="0"/>
          </a:p>
        </p:txBody>
      </p:sp>
      <p:sp>
        <p:nvSpPr>
          <p:cNvPr id="6" name="Text Placeholder 5"/>
          <p:cNvSpPr>
            <a:spLocks noGrp="1"/>
          </p:cNvSpPr>
          <p:nvPr>
            <p:ph type="body" sz="quarter" idx="12"/>
          </p:nvPr>
        </p:nvSpPr>
        <p:spPr/>
        <p:txBody>
          <a:bodyPr/>
          <a:lstStyle/>
          <a:p>
            <a:r>
              <a:rPr lang="en-US" dirty="0" smtClean="0"/>
              <a:t>Winning Option</a:t>
            </a:r>
            <a:endParaRPr lang="en-US" dirty="0"/>
          </a:p>
        </p:txBody>
      </p:sp>
      <p:sp>
        <p:nvSpPr>
          <p:cNvPr id="4" name="Text Placeholder 3"/>
          <p:cNvSpPr>
            <a:spLocks noGrp="1"/>
          </p:cNvSpPr>
          <p:nvPr>
            <p:ph type="body" sz="quarter" idx="10"/>
          </p:nvPr>
        </p:nvSpPr>
        <p:spPr/>
        <p:txBody>
          <a:bodyPr/>
          <a:lstStyle/>
          <a:p>
            <a:r>
              <a:rPr lang="en-US" dirty="0" smtClean="0"/>
              <a:t>Wrapper Script</a:t>
            </a:r>
            <a:endParaRPr lang="en-US" dirty="0"/>
          </a:p>
        </p:txBody>
      </p:sp>
    </p:spTree>
    <p:extLst>
      <p:ext uri="{BB962C8B-B14F-4D97-AF65-F5344CB8AC3E}">
        <p14:creationId xmlns:p14="http://schemas.microsoft.com/office/powerpoint/2010/main" val="14905421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about </a:t>
            </a:r>
            <a:r>
              <a:rPr lang="en-US" dirty="0" err="1" smtClean="0"/>
              <a:t>dynamic_cast</a:t>
            </a:r>
            <a:r>
              <a:rPr lang="en-US" dirty="0" smtClean="0"/>
              <a:t>?</a:t>
            </a:r>
          </a:p>
          <a:p>
            <a:endParaRPr lang="en-US" sz="1000" dirty="0" smtClean="0"/>
          </a:p>
          <a:p>
            <a:r>
              <a:rPr lang="en-US" dirty="0" smtClean="0"/>
              <a:t>If you noticed in previous slides, symbols are marked as either weak or global</a:t>
            </a:r>
          </a:p>
        </p:txBody>
      </p:sp>
      <p:sp>
        <p:nvSpPr>
          <p:cNvPr id="2" name="Text Placeholder 1"/>
          <p:cNvSpPr>
            <a:spLocks noGrp="1"/>
          </p:cNvSpPr>
          <p:nvPr>
            <p:ph type="body" sz="quarter" idx="10"/>
          </p:nvPr>
        </p:nvSpPr>
        <p:spPr/>
        <p:txBody>
          <a:bodyPr/>
          <a:lstStyle/>
          <a:p>
            <a:r>
              <a:rPr lang="en-US" dirty="0" smtClean="0"/>
              <a:t>Dynamic Cast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460" y="1096917"/>
            <a:ext cx="3136900" cy="457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8747"/>
            <a:ext cx="10058400" cy="4586053"/>
          </a:xfrm>
          <a:prstGeom prst="rect">
            <a:avLst/>
          </a:prstGeom>
        </p:spPr>
      </p:pic>
      <p:sp>
        <p:nvSpPr>
          <p:cNvPr id="7" name="Rectangle 6"/>
          <p:cNvSpPr/>
          <p:nvPr/>
        </p:nvSpPr>
        <p:spPr>
          <a:xfrm>
            <a:off x="3276600" y="4800600"/>
            <a:ext cx="762000" cy="22098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287820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the same symbol is defined twice? </a:t>
            </a:r>
          </a:p>
          <a:p>
            <a:endParaRPr lang="en-US" sz="1000" dirty="0"/>
          </a:p>
          <a:p>
            <a:r>
              <a:rPr lang="en-US" dirty="0" smtClean="0"/>
              <a:t>If all but one symbol is marked “weak”, and the remaining symbol is marked “global”, the “global” symbol is used.  </a:t>
            </a:r>
          </a:p>
          <a:p>
            <a:endParaRPr lang="en-US" sz="1000" dirty="0"/>
          </a:p>
          <a:p>
            <a:r>
              <a:rPr lang="en-US" dirty="0"/>
              <a:t>Using __attribute__((weak</a:t>
            </a:r>
            <a:r>
              <a:rPr lang="en-US" dirty="0" smtClean="0"/>
              <a:t>)), GCC will mark a function as weak, telling the ELF loader to pick the strong symbol over the weak symbol</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What is a weak symbol?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10200"/>
            <a:ext cx="10058400" cy="2165191"/>
          </a:xfrm>
          <a:prstGeom prst="rect">
            <a:avLst/>
          </a:prstGeom>
        </p:spPr>
      </p:pic>
    </p:spTree>
    <p:extLst>
      <p:ext uri="{BB962C8B-B14F-4D97-AF65-F5344CB8AC3E}">
        <p14:creationId xmlns:p14="http://schemas.microsoft.com/office/powerpoint/2010/main" val="1752089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if every symbol is defined weak? Turns out the </a:t>
            </a:r>
            <a:r>
              <a:rPr lang="en-US" dirty="0"/>
              <a:t>Itanium C++ </a:t>
            </a:r>
            <a:r>
              <a:rPr lang="en-US" dirty="0" smtClean="0"/>
              <a:t>ABI states that if this happens, you </a:t>
            </a:r>
            <a:r>
              <a:rPr lang="en-US" i="1" dirty="0" smtClean="0"/>
              <a:t>must</a:t>
            </a:r>
            <a:r>
              <a:rPr lang="en-US" dirty="0" smtClean="0"/>
              <a:t> use the same symbol for all references in all libraries. </a:t>
            </a:r>
          </a:p>
          <a:p>
            <a:endParaRPr lang="en-US" sz="1000" dirty="0"/>
          </a:p>
          <a:p>
            <a:r>
              <a:rPr lang="en-US" dirty="0" smtClean="0"/>
              <a:t>One example of this is GCC marks all </a:t>
            </a:r>
            <a:r>
              <a:rPr lang="en-US" dirty="0" err="1" smtClean="0"/>
              <a:t>std</a:t>
            </a:r>
            <a:r>
              <a:rPr lang="en-US" dirty="0"/>
              <a:t>::</a:t>
            </a:r>
            <a:r>
              <a:rPr lang="en-US" dirty="0" err="1"/>
              <a:t>type_info</a:t>
            </a:r>
            <a:r>
              <a:rPr lang="en-US" dirty="0"/>
              <a:t> </a:t>
            </a:r>
            <a:r>
              <a:rPr lang="en-US" dirty="0" smtClean="0"/>
              <a:t> symbols as weak and </a:t>
            </a:r>
            <a:r>
              <a:rPr lang="en-US" dirty="0" err="1" smtClean="0"/>
              <a:t>dynamic_cast</a:t>
            </a:r>
            <a:r>
              <a:rPr lang="en-US" dirty="0" smtClean="0"/>
              <a:t> relies on this when it is doing it’s pointer comparisons. </a:t>
            </a:r>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err="1"/>
              <a:t>d</a:t>
            </a:r>
            <a:r>
              <a:rPr lang="en-US" dirty="0" err="1" smtClean="0"/>
              <a:t>ynamic_cast</a:t>
            </a:r>
            <a:r>
              <a:rPr lang="en-US" dirty="0" smtClean="0"/>
              <a:t>&lt;&gt;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35" y="4876800"/>
            <a:ext cx="6147531" cy="2225040"/>
          </a:xfrm>
          <a:prstGeom prst="rect">
            <a:avLst/>
          </a:prstGeom>
        </p:spPr>
      </p:pic>
    </p:spTree>
    <p:extLst>
      <p:ext uri="{BB962C8B-B14F-4D97-AF65-F5344CB8AC3E}">
        <p14:creationId xmlns:p14="http://schemas.microsoft.com/office/powerpoint/2010/main" val="653979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https</a:t>
            </a:r>
            <a:r>
              <a:rPr lang="en-US" dirty="0"/>
              <a:t>://</a:t>
            </a:r>
            <a:r>
              <a:rPr lang="en-US" dirty="0" err="1"/>
              <a:t>llvm.org</a:t>
            </a:r>
            <a:r>
              <a:rPr lang="en-US" dirty="0"/>
              <a:t>/bugs/</a:t>
            </a:r>
            <a:r>
              <a:rPr lang="en-US" dirty="0" err="1"/>
              <a:t>show_bug.cgi?id</a:t>
            </a:r>
            <a:r>
              <a:rPr lang="en-US" dirty="0"/>
              <a:t>=26785</a:t>
            </a:r>
            <a:endParaRPr lang="en-US" dirty="0" smtClean="0"/>
          </a:p>
          <a:p>
            <a:endParaRPr lang="en-US" dirty="0"/>
          </a:p>
          <a:p>
            <a:endParaRPr lang="en-US" dirty="0" smtClean="0"/>
          </a:p>
        </p:txBody>
      </p:sp>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Oops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63" y="2997200"/>
            <a:ext cx="5654675" cy="3479800"/>
          </a:xfrm>
          <a:prstGeom prst="rect">
            <a:avLst/>
          </a:prstGeom>
        </p:spPr>
      </p:pic>
    </p:spTree>
    <p:extLst>
      <p:ext uri="{BB962C8B-B14F-4D97-AF65-F5344CB8AC3E}">
        <p14:creationId xmlns:p14="http://schemas.microsoft.com/office/powerpoint/2010/main" val="194413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Since the Standard Library relies on exceptions, what do we do?</a:t>
            </a:r>
          </a:p>
          <a:p>
            <a:endParaRPr lang="en-US" dirty="0" smtClean="0"/>
          </a:p>
          <a:p>
            <a:r>
              <a:rPr lang="en-US" dirty="0" smtClean="0"/>
              <a:t>Turning off exceptions using </a:t>
            </a:r>
            <a:br>
              <a:rPr lang="en-US" dirty="0" smtClean="0"/>
            </a:br>
            <a:r>
              <a:rPr lang="en-US" dirty="0" smtClean="0"/>
              <a:t>“-</a:t>
            </a:r>
            <a:r>
              <a:rPr lang="en-US" dirty="0" err="1" smtClean="0"/>
              <a:t>fno</a:t>
            </a:r>
            <a:r>
              <a:rPr lang="en-US" dirty="0" smtClean="0"/>
              <a:t>-exceptions” is equivalent to </a:t>
            </a:r>
            <a:br>
              <a:rPr lang="en-US" dirty="0" smtClean="0"/>
            </a:br>
            <a:r>
              <a:rPr lang="en-US" dirty="0" smtClean="0"/>
              <a:t>burying your head in the sand</a:t>
            </a:r>
          </a:p>
          <a:p>
            <a:endParaRPr lang="en-US" dirty="0"/>
          </a:p>
          <a:p>
            <a:r>
              <a:rPr lang="en-US" dirty="0" smtClean="0"/>
              <a:t>Use an existing stack </a:t>
            </a:r>
            <a:br>
              <a:rPr lang="en-US" dirty="0" smtClean="0"/>
            </a:br>
            <a:r>
              <a:rPr lang="en-US" dirty="0" smtClean="0"/>
              <a:t>unwinder?</a:t>
            </a:r>
          </a:p>
          <a:p>
            <a:endParaRPr lang="en-US" dirty="0"/>
          </a:p>
          <a:p>
            <a:r>
              <a:rPr lang="en-US" dirty="0" smtClean="0"/>
              <a:t>Implement our own?</a:t>
            </a:r>
            <a:endParaRPr lang="en-US" dirty="0"/>
          </a:p>
        </p:txBody>
      </p:sp>
      <p:sp>
        <p:nvSpPr>
          <p:cNvPr id="5" name="Text Placeholder 4"/>
          <p:cNvSpPr>
            <a:spLocks noGrp="1"/>
          </p:cNvSpPr>
          <p:nvPr>
            <p:ph type="body" sz="quarter" idx="10"/>
          </p:nvPr>
        </p:nvSpPr>
        <p:spPr/>
        <p:txBody>
          <a:bodyPr/>
          <a:lstStyle/>
          <a:p>
            <a:r>
              <a:rPr lang="en-US" dirty="0" smtClean="0"/>
              <a:t>What about exceptions?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897664"/>
            <a:ext cx="4813300" cy="2120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50" y="2590800"/>
            <a:ext cx="2766550" cy="1857829"/>
          </a:xfrm>
          <a:prstGeom prst="rect">
            <a:avLst/>
          </a:prstGeom>
        </p:spPr>
      </p:pic>
    </p:spTree>
    <p:extLst>
      <p:ext uri="{BB962C8B-B14F-4D97-AF65-F5344CB8AC3E}">
        <p14:creationId xmlns:p14="http://schemas.microsoft.com/office/powerpoint/2010/main" val="17518299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library’s job is to reverse the function stack, cleaning up each function as it goes (including destroying locally created C++ objects)</a:t>
            </a:r>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2"/>
          <a:stretch>
            <a:fillRect/>
          </a:stretch>
        </p:blipFill>
        <p:spPr>
          <a:xfrm>
            <a:off x="3168650" y="3810000"/>
            <a:ext cx="3721100" cy="2476500"/>
          </a:xfrm>
          <a:prstGeom prst="rect">
            <a:avLst/>
          </a:prstGeom>
        </p:spPr>
      </p:pic>
    </p:spTree>
    <p:extLst>
      <p:ext uri="{BB962C8B-B14F-4D97-AF65-F5344CB8AC3E}">
        <p14:creationId xmlns:p14="http://schemas.microsoft.com/office/powerpoint/2010/main" val="30275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 exception support is provided by three layers:</a:t>
            </a:r>
          </a:p>
        </p:txBody>
      </p:sp>
      <p:sp>
        <p:nvSpPr>
          <p:cNvPr id="7" name="Text Placeholder 6"/>
          <p:cNvSpPr>
            <a:spLocks noGrp="1"/>
          </p:cNvSpPr>
          <p:nvPr>
            <p:ph type="body" sz="quarter" idx="12"/>
          </p:nvPr>
        </p:nvSpPr>
        <p:spPr/>
        <p:txBody>
          <a:bodyPr/>
          <a:lstStyle/>
          <a:p>
            <a:r>
              <a:rPr lang="en-US" dirty="0" smtClean="0"/>
              <a:t>Overview (continued)</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944" y="2822448"/>
            <a:ext cx="6382512" cy="3883152"/>
          </a:xfrm>
          <a:prstGeom prst="rect">
            <a:avLst/>
          </a:prstGeom>
        </p:spPr>
      </p:pic>
    </p:spTree>
    <p:extLst>
      <p:ext uri="{BB962C8B-B14F-4D97-AF65-F5344CB8AC3E}">
        <p14:creationId xmlns:p14="http://schemas.microsoft.com/office/powerpoint/2010/main" val="13155796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1 is provided by the C++ compiler itself. When you call “throw xxx” the compiler compiles this into a set of assembly instructions which result in a call to:</a:t>
            </a:r>
          </a:p>
          <a:p>
            <a:endParaRPr lang="en-US" dirty="0"/>
          </a:p>
          <a:p>
            <a:pPr lvl="1"/>
            <a:r>
              <a:rPr lang="en-US" dirty="0" smtClean="0"/>
              <a:t>__</a:t>
            </a:r>
            <a:r>
              <a:rPr lang="en-US" dirty="0" err="1" smtClean="0"/>
              <a:t>cxa_allocate_exception</a:t>
            </a:r>
            <a:endParaRPr lang="en-US" dirty="0" smtClean="0"/>
          </a:p>
          <a:p>
            <a:pPr lvl="1"/>
            <a:r>
              <a:rPr lang="en-US" dirty="0" smtClean="0"/>
              <a:t>__</a:t>
            </a:r>
            <a:r>
              <a:rPr lang="en-US" dirty="0" err="1" smtClean="0"/>
              <a:t>cxa_throw</a:t>
            </a:r>
            <a:endParaRPr lang="en-US" dirty="0" smtClean="0"/>
          </a:p>
          <a:p>
            <a:pPr lvl="1"/>
            <a:endParaRPr lang="en-US" dirty="0"/>
          </a:p>
          <a:p>
            <a:r>
              <a:rPr lang="en-US" dirty="0" smtClean="0"/>
              <a:t>These __</a:t>
            </a:r>
            <a:r>
              <a:rPr lang="en-US" dirty="0" err="1" smtClean="0"/>
              <a:t>cxa_xxx</a:t>
            </a:r>
            <a:r>
              <a:rPr lang="en-US" dirty="0" smtClean="0"/>
              <a:t> functions are provided by Layer 2, which in this case is the </a:t>
            </a:r>
            <a:r>
              <a:rPr lang="en-US" dirty="0" err="1" smtClean="0"/>
              <a:t>libc</a:t>
            </a:r>
            <a:r>
              <a:rPr lang="en-US" dirty="0" smtClean="0"/>
              <a:t>++</a:t>
            </a:r>
            <a:r>
              <a:rPr lang="en-US" dirty="0" err="1" smtClean="0"/>
              <a:t>abi</a:t>
            </a:r>
            <a:r>
              <a:rPr lang="en-US" dirty="0"/>
              <a:t> </a:t>
            </a:r>
            <a:r>
              <a:rPr lang="en-US" dirty="0" smtClean="0"/>
              <a:t>library. </a:t>
            </a:r>
          </a:p>
          <a:p>
            <a:r>
              <a:rPr lang="en-US" dirty="0">
                <a:hlinkClick r:id="rId2"/>
              </a:rPr>
              <a:t>http://</a:t>
            </a:r>
            <a:r>
              <a:rPr lang="en-US" dirty="0" smtClean="0">
                <a:hlinkClick r:id="rId2"/>
              </a:rPr>
              <a:t>libcxxabi.llvm.org/spec.html</a:t>
            </a:r>
            <a:endParaRPr lang="en-US" dirty="0" smtClean="0"/>
          </a:p>
          <a:p>
            <a:endParaRPr lang="en-US" dirty="0"/>
          </a:p>
        </p:txBody>
      </p:sp>
      <p:sp>
        <p:nvSpPr>
          <p:cNvPr id="7" name="Text Placeholder 6"/>
          <p:cNvSpPr>
            <a:spLocks noGrp="1"/>
          </p:cNvSpPr>
          <p:nvPr>
            <p:ph type="body" sz="quarter" idx="12"/>
          </p:nvPr>
        </p:nvSpPr>
        <p:spPr/>
        <p:txBody>
          <a:bodyPr/>
          <a:lstStyle/>
          <a:p>
            <a:r>
              <a:rPr lang="en-US" dirty="0" smtClean="0"/>
              <a:t>Layer 1 / Layer 2</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874718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Goal: Inside a kernel driver, execute a really, really simple C++ program</a:t>
            </a:r>
            <a:endParaRPr lang="en-US" dirty="0"/>
          </a:p>
        </p:txBody>
      </p:sp>
      <p:sp>
        <p:nvSpPr>
          <p:cNvPr id="8" name="Text Placeholder 7"/>
          <p:cNvSpPr>
            <a:spLocks noGrp="1"/>
          </p:cNvSpPr>
          <p:nvPr>
            <p:ph type="body" sz="quarter" idx="12"/>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Where do we start?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21000"/>
            <a:ext cx="1981200" cy="1193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700" y="4572000"/>
            <a:ext cx="8597900" cy="2755900"/>
          </a:xfrm>
          <a:prstGeom prst="rect">
            <a:avLst/>
          </a:prstGeom>
        </p:spPr>
      </p:pic>
    </p:spTree>
    <p:extLst>
      <p:ext uri="{BB962C8B-B14F-4D97-AF65-F5344CB8AC3E}">
        <p14:creationId xmlns:p14="http://schemas.microsoft.com/office/powerpoint/2010/main" val="11496512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Layer 2 is architecture independent, yet C++ exceptions have to unwind the stack, which requires architectural knowledge. </a:t>
            </a:r>
          </a:p>
          <a:p>
            <a:endParaRPr lang="en-US" sz="1800" dirty="0"/>
          </a:p>
          <a:p>
            <a:r>
              <a:rPr lang="en-US" dirty="0" smtClean="0"/>
              <a:t>To support this Layer 2 calls into Layer 3 functions, which on x86_64 is defined by the IA64 C++ ABI. </a:t>
            </a:r>
            <a:r>
              <a:rPr lang="en-US" dirty="0" smtClean="0">
                <a:hlinkClick r:id="rId2"/>
              </a:rPr>
              <a:t>https</a:t>
            </a:r>
            <a:r>
              <a:rPr lang="en-US" dirty="0">
                <a:hlinkClick r:id="rId2"/>
              </a:rPr>
              <a:t>://mentorembedded.github.io/cxx-abi/abi.html</a:t>
            </a:r>
            <a:endParaRPr lang="en-US" dirty="0"/>
          </a:p>
          <a:p>
            <a:endParaRPr lang="en-US" sz="1800" dirty="0"/>
          </a:p>
          <a:p>
            <a:r>
              <a:rPr lang="en-US" dirty="0" smtClean="0"/>
              <a:t>In this case, _</a:t>
            </a:r>
            <a:r>
              <a:rPr lang="en-US" dirty="0" err="1" smtClean="0"/>
              <a:t>Unwind_RaiseException</a:t>
            </a:r>
            <a:r>
              <a:rPr lang="en-US" dirty="0" smtClean="0"/>
              <a:t> is called which resides in the “unwind” library and actually performs the stack unwinding</a:t>
            </a:r>
          </a:p>
          <a:p>
            <a:endParaRPr lang="en-US" dirty="0" smtClean="0">
              <a:hlinkClick r:id="rId2"/>
            </a:endParaRPr>
          </a:p>
          <a:p>
            <a:endParaRPr lang="en-US" dirty="0" smtClean="0"/>
          </a:p>
        </p:txBody>
      </p:sp>
      <p:sp>
        <p:nvSpPr>
          <p:cNvPr id="7" name="Text Placeholder 6"/>
          <p:cNvSpPr>
            <a:spLocks noGrp="1"/>
          </p:cNvSpPr>
          <p:nvPr>
            <p:ph type="body" sz="quarter" idx="12"/>
          </p:nvPr>
        </p:nvSpPr>
        <p:spPr/>
        <p:txBody>
          <a:bodyPr/>
          <a:lstStyle/>
          <a:p>
            <a:r>
              <a:rPr lang="en-US" dirty="0" smtClean="0"/>
              <a:t>Layer 3</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1363596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Currently the three major libraries that provide Layer 3 support include:</a:t>
            </a:r>
            <a:endParaRPr lang="en-US" dirty="0"/>
          </a:p>
          <a:p>
            <a:pPr lvl="1"/>
            <a:r>
              <a:rPr lang="en-US" dirty="0" err="1" smtClean="0"/>
              <a:t>Libgcc</a:t>
            </a:r>
            <a:endParaRPr lang="en-US" dirty="0" smtClean="0"/>
          </a:p>
          <a:p>
            <a:pPr lvl="1"/>
            <a:r>
              <a:rPr lang="en-US" dirty="0" err="1" smtClean="0"/>
              <a:t>Libunwind</a:t>
            </a:r>
            <a:r>
              <a:rPr lang="en-US" dirty="0" smtClean="0"/>
              <a:t> (Google)</a:t>
            </a:r>
          </a:p>
          <a:p>
            <a:pPr lvl="1"/>
            <a:r>
              <a:rPr lang="en-US" dirty="0" err="1"/>
              <a:t>Libunwind</a:t>
            </a:r>
            <a:r>
              <a:rPr lang="en-US" dirty="0"/>
              <a:t> </a:t>
            </a:r>
            <a:r>
              <a:rPr lang="en-US" dirty="0" smtClean="0"/>
              <a:t>(Apple)</a:t>
            </a:r>
            <a:endParaRPr lang="en-US" dirty="0"/>
          </a:p>
          <a:p>
            <a:endParaRPr lang="en-US" sz="1200" dirty="0" smtClean="0"/>
          </a:p>
          <a:p>
            <a:r>
              <a:rPr lang="en-US" dirty="0" smtClean="0"/>
              <a:t>All three of these libraries are designed for user-space and thus rely on thread support, </a:t>
            </a:r>
            <a:r>
              <a:rPr lang="en-US" dirty="0" err="1" smtClean="0"/>
              <a:t>malloc</a:t>
            </a:r>
            <a:r>
              <a:rPr lang="en-US" dirty="0" smtClean="0"/>
              <a:t>/free, and various other libraries that are not available in our C++ environment</a:t>
            </a:r>
          </a:p>
          <a:p>
            <a:endParaRPr lang="en-US" sz="1200" dirty="0"/>
          </a:p>
          <a:p>
            <a:r>
              <a:rPr lang="en-US" dirty="0" smtClean="0"/>
              <a:t>For these reasons, we decided to write a custom, kernel-safe, thread-safe unwind library</a:t>
            </a:r>
            <a:endParaRPr lang="en-US" dirty="0"/>
          </a:p>
        </p:txBody>
      </p:sp>
      <p:sp>
        <p:nvSpPr>
          <p:cNvPr id="7" name="Text Placeholder 6"/>
          <p:cNvSpPr>
            <a:spLocks noGrp="1"/>
          </p:cNvSpPr>
          <p:nvPr>
            <p:ph type="body" sz="quarter" idx="12"/>
          </p:nvPr>
        </p:nvSpPr>
        <p:spPr/>
        <p:txBody>
          <a:bodyPr/>
          <a:lstStyle/>
          <a:p>
            <a:r>
              <a:rPr lang="en-US" dirty="0" smtClean="0"/>
              <a:t>Why Custom?</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spTree>
    <p:extLst>
      <p:ext uri="{BB962C8B-B14F-4D97-AF65-F5344CB8AC3E}">
        <p14:creationId xmlns:p14="http://schemas.microsoft.com/office/powerpoint/2010/main" val="10288568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unwind library relies on several specs to work:</a:t>
            </a:r>
          </a:p>
          <a:p>
            <a:pPr lvl="1"/>
            <a:endParaRPr lang="en-US" sz="1200" dirty="0" smtClean="0"/>
          </a:p>
          <a:p>
            <a:pPr lvl="1"/>
            <a:r>
              <a:rPr lang="en-US" dirty="0" smtClean="0"/>
              <a:t>DWARF4</a:t>
            </a:r>
            <a:r>
              <a:rPr lang="en-US" dirty="0"/>
              <a:t>: </a:t>
            </a:r>
            <a:r>
              <a:rPr lang="en-US" dirty="0">
                <a:hlinkClick r:id="rId2"/>
              </a:rPr>
              <a:t>http://</a:t>
            </a:r>
            <a:r>
              <a:rPr lang="en-US" dirty="0" smtClean="0">
                <a:hlinkClick r:id="rId2"/>
              </a:rPr>
              <a:t>www.dwarfstd.org/doc/DWARF4.pdf</a:t>
            </a:r>
            <a:endParaRPr lang="en-US" dirty="0" smtClean="0"/>
          </a:p>
          <a:p>
            <a:pPr lvl="1"/>
            <a:r>
              <a:rPr lang="en-US" dirty="0" smtClean="0"/>
              <a:t>LSB</a:t>
            </a:r>
            <a:r>
              <a:rPr lang="en-US" dirty="0"/>
              <a:t>: </a:t>
            </a:r>
            <a:r>
              <a:rPr lang="en-US" dirty="0">
                <a:hlinkClick r:id="rId3"/>
              </a:rPr>
              <a:t>https://</a:t>
            </a:r>
            <a:r>
              <a:rPr lang="en-US" dirty="0" smtClean="0">
                <a:hlinkClick r:id="rId3"/>
              </a:rPr>
              <a:t>refspecs.linuxfoundation.org/LSB_5.0.0/LSB-Core-generic/LSB-Core-generic.pdf</a:t>
            </a:r>
            <a:endParaRPr lang="en-US" dirty="0" smtClean="0"/>
          </a:p>
          <a:p>
            <a:pPr lvl="1"/>
            <a:r>
              <a:rPr lang="en-US" dirty="0" smtClean="0"/>
              <a:t>IA64 C++ Spec: </a:t>
            </a:r>
            <a:r>
              <a:rPr lang="en-US" dirty="0">
                <a:hlinkClick r:id="rId4"/>
              </a:rPr>
              <a:t>https://mentorembedded.github.io/cxx-abi/abi.html</a:t>
            </a:r>
            <a:endParaRPr lang="en-US" dirty="0"/>
          </a:p>
          <a:p>
            <a:pPr lvl="1"/>
            <a:r>
              <a:rPr lang="en-US" dirty="0" smtClean="0"/>
              <a:t>System V Spec: </a:t>
            </a:r>
            <a:r>
              <a:rPr lang="en-US" dirty="0" smtClean="0">
                <a:hlinkClick r:id="rId5"/>
              </a:rPr>
              <a:t>http</a:t>
            </a:r>
            <a:r>
              <a:rPr lang="en-US" dirty="0">
                <a:hlinkClick r:id="rId5"/>
              </a:rPr>
              <a:t>://</a:t>
            </a:r>
            <a:r>
              <a:rPr lang="en-US" dirty="0" smtClean="0">
                <a:hlinkClick r:id="rId5"/>
              </a:rPr>
              <a:t>www.x86-64.org/documentation/abi.pdf</a:t>
            </a:r>
            <a:endParaRPr lang="en-US" dirty="0" smtClean="0"/>
          </a:p>
          <a:p>
            <a:pPr lvl="1"/>
            <a:endParaRPr lang="en-US" dirty="0"/>
          </a:p>
        </p:txBody>
      </p:sp>
      <p:sp>
        <p:nvSpPr>
          <p:cNvPr id="7" name="Text Placeholder 6"/>
          <p:cNvSpPr>
            <a:spLocks noGrp="1"/>
          </p:cNvSpPr>
          <p:nvPr>
            <p:ph type="body" sz="quarter" idx="12"/>
          </p:nvPr>
        </p:nvSpPr>
        <p:spPr/>
        <p:txBody>
          <a:bodyPr/>
          <a:lstStyle/>
          <a:p>
            <a:r>
              <a:rPr lang="en-US" dirty="0" smtClean="0"/>
              <a:t>Spec Complexity</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4838700"/>
            <a:ext cx="3505200" cy="2324100"/>
          </a:xfrm>
          <a:prstGeom prst="rect">
            <a:avLst/>
          </a:prstGeom>
        </p:spPr>
      </p:pic>
    </p:spTree>
    <p:extLst>
      <p:ext uri="{BB962C8B-B14F-4D97-AF65-F5344CB8AC3E}">
        <p14:creationId xmlns:p14="http://schemas.microsoft.com/office/powerpoint/2010/main" val="154556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The process starts in </a:t>
            </a:r>
            <a:r>
              <a:rPr lang="en-US" dirty="0" err="1" smtClean="0"/>
              <a:t>bfcrt</a:t>
            </a:r>
            <a:r>
              <a:rPr lang="en-US" dirty="0" smtClean="0"/>
              <a:t>, were a call is made to register the “.</a:t>
            </a:r>
            <a:r>
              <a:rPr lang="en-US" dirty="0" err="1" smtClean="0"/>
              <a:t>eh_frame</a:t>
            </a:r>
            <a:r>
              <a:rPr lang="en-US" dirty="0" smtClean="0"/>
              <a:t>” location and size with the unwinder. </a:t>
            </a:r>
          </a:p>
        </p:txBody>
      </p:sp>
      <p:sp>
        <p:nvSpPr>
          <p:cNvPr id="7" name="Text Placeholder 6"/>
          <p:cNvSpPr>
            <a:spLocks noGrp="1"/>
          </p:cNvSpPr>
          <p:nvPr>
            <p:ph type="body" sz="quarter" idx="12"/>
          </p:nvPr>
        </p:nvSpPr>
        <p:spPr/>
        <p:txBody>
          <a:bodyPr/>
          <a:lstStyle/>
          <a:p>
            <a:r>
              <a:rPr lang="en-US" dirty="0" smtClean="0"/>
              <a:t>As promised!!!</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3505200"/>
            <a:ext cx="5918200" cy="3365500"/>
          </a:xfrm>
          <a:prstGeom prst="rect">
            <a:avLst/>
          </a:prstGeom>
        </p:spPr>
      </p:pic>
      <p:sp>
        <p:nvSpPr>
          <p:cNvPr id="3" name="Rectangle 2"/>
          <p:cNvSpPr/>
          <p:nvPr/>
        </p:nvSpPr>
        <p:spPr>
          <a:xfrm>
            <a:off x="2070100" y="6172200"/>
            <a:ext cx="5918200"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69567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The </a:t>
            </a:r>
            <a:r>
              <a:rPr lang="en-US" dirty="0" smtClean="0"/>
              <a:t>format of the information in “.</a:t>
            </a:r>
            <a:r>
              <a:rPr lang="en-US" dirty="0" err="1" smtClean="0"/>
              <a:t>eh_frame</a:t>
            </a:r>
            <a:r>
              <a:rPr lang="en-US" dirty="0" smtClean="0"/>
              <a:t>” is defined by the LSB and DWARF4 specs. This section stores the instructions on how to undo each stack frame in the code in a DWARF4 compressed format. </a:t>
            </a:r>
          </a:p>
          <a:p>
            <a:endParaRPr lang="en-US" dirty="0"/>
          </a:p>
        </p:txBody>
      </p:sp>
      <p:sp>
        <p:nvSpPr>
          <p:cNvPr id="7" name="Text Placeholder 6"/>
          <p:cNvSpPr>
            <a:spLocks noGrp="1"/>
          </p:cNvSpPr>
          <p:nvPr>
            <p:ph type="body" sz="quarter" idx="12"/>
          </p:nvPr>
        </p:nvSpPr>
        <p:spPr/>
        <p:txBody>
          <a:bodyPr/>
          <a:lstStyle/>
          <a:p>
            <a:r>
              <a:rPr lang="en-US" dirty="0" smtClean="0"/>
              <a:t>DWARF4</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566160"/>
            <a:ext cx="5791200" cy="4053840"/>
          </a:xfrm>
          <a:prstGeom prst="rect">
            <a:avLst/>
          </a:prstGeom>
        </p:spPr>
      </p:pic>
    </p:spTree>
    <p:extLst>
      <p:ext uri="{BB962C8B-B14F-4D97-AF65-F5344CB8AC3E}">
        <p14:creationId xmlns:p14="http://schemas.microsoft.com/office/powerpoint/2010/main" val="803274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When an exception is thrown, the unwind library takes the current stack pointer and locates the stack frame information in “.</a:t>
            </a:r>
            <a:r>
              <a:rPr lang="en-US" dirty="0" err="1" smtClean="0"/>
              <a:t>eh_frame</a:t>
            </a:r>
            <a:r>
              <a:rPr lang="en-US" dirty="0" smtClean="0"/>
              <a:t>” for that pointer </a:t>
            </a:r>
          </a:p>
          <a:p>
            <a:endParaRPr lang="en-US" dirty="0"/>
          </a:p>
        </p:txBody>
      </p:sp>
      <p:sp>
        <p:nvSpPr>
          <p:cNvPr id="7" name="Text Placeholder 6"/>
          <p:cNvSpPr>
            <a:spLocks noGrp="1"/>
          </p:cNvSpPr>
          <p:nvPr>
            <p:ph type="body" sz="quarter" idx="12"/>
          </p:nvPr>
        </p:nvSpPr>
        <p:spPr/>
        <p:txBody>
          <a:bodyPr/>
          <a:lstStyle/>
          <a:p>
            <a:r>
              <a:rPr lang="en-US" dirty="0" smtClean="0"/>
              <a:t>Locate FDE</a:t>
            </a:r>
            <a:endParaRPr lang="en-US" dirty="0"/>
          </a:p>
        </p:txBody>
      </p:sp>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3284601"/>
            <a:ext cx="5359400" cy="3954399"/>
          </a:xfrm>
          <a:prstGeom prst="rect">
            <a:avLst/>
          </a:prstGeom>
        </p:spPr>
      </p:pic>
    </p:spTree>
    <p:extLst>
      <p:ext uri="{BB962C8B-B14F-4D97-AF65-F5344CB8AC3E}">
        <p14:creationId xmlns:p14="http://schemas.microsoft.com/office/powerpoint/2010/main" val="18545078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Unwind Library</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1143000"/>
            <a:ext cx="5981700" cy="6178538"/>
          </a:xfrm>
          <a:prstGeom prst="rect">
            <a:avLst/>
          </a:prstGeom>
        </p:spPr>
      </p:pic>
    </p:spTree>
    <p:extLst>
      <p:ext uri="{BB962C8B-B14F-4D97-AF65-F5344CB8AC3E}">
        <p14:creationId xmlns:p14="http://schemas.microsoft.com/office/powerpoint/2010/main" val="1525553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Have support for Travis CI, </a:t>
            </a:r>
            <a:r>
              <a:rPr lang="en-US" dirty="0" err="1" smtClean="0"/>
              <a:t>AppVeyor</a:t>
            </a:r>
            <a:r>
              <a:rPr lang="en-US" dirty="0" smtClean="0"/>
              <a:t>, Coveralls, </a:t>
            </a:r>
            <a:r>
              <a:rPr lang="en-US" dirty="0" err="1" smtClean="0"/>
              <a:t>Coverity</a:t>
            </a:r>
            <a:r>
              <a:rPr lang="en-US" dirty="0" smtClean="0"/>
              <a:t> Scan, Clang Tidy, Google Sanitizers and the CII Best Practices</a:t>
            </a:r>
          </a:p>
          <a:p>
            <a:endParaRPr lang="en-US" dirty="0"/>
          </a:p>
          <a:p>
            <a:endParaRPr lang="en-US" dirty="0"/>
          </a:p>
          <a:p>
            <a:r>
              <a:rPr lang="en-US" dirty="0" smtClean="0"/>
              <a:t>Include support for Microsoft’s GSL and the C++ Core Guidelines:</a:t>
            </a:r>
            <a:br>
              <a:rPr lang="en-US" dirty="0" smtClean="0"/>
            </a:br>
            <a:r>
              <a:rPr lang="en-US" dirty="0" smtClean="0">
                <a:hlinkClick r:id="rId2"/>
              </a:rPr>
              <a:t>www.github.com/microsoft/gsl</a:t>
            </a:r>
            <a:endParaRPr lang="en-US" dirty="0" smtClean="0"/>
          </a:p>
          <a:p>
            <a:endParaRPr lang="en-US" dirty="0" smtClean="0"/>
          </a:p>
          <a:p>
            <a:r>
              <a:rPr lang="en-US" dirty="0" smtClean="0"/>
              <a:t>Provide support for GCC 5.x, GCC 6.x, C++11/14 and Clang 3.8 / 3.9 support in coming soon!!!</a:t>
            </a:r>
          </a:p>
        </p:txBody>
      </p:sp>
      <p:sp>
        <p:nvSpPr>
          <p:cNvPr id="6" name="Text Placeholder 5"/>
          <p:cNvSpPr>
            <a:spLocks noGrp="1"/>
          </p:cNvSpPr>
          <p:nvPr>
            <p:ph type="body" sz="quarter" idx="12"/>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Recent Accomplishments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3276600"/>
            <a:ext cx="9258300" cy="558800"/>
          </a:xfrm>
          <a:prstGeom prst="rect">
            <a:avLst/>
          </a:prstGeom>
        </p:spPr>
      </p:pic>
    </p:spTree>
    <p:extLst>
      <p:ext uri="{BB962C8B-B14F-4D97-AF65-F5344CB8AC3E}">
        <p14:creationId xmlns:p14="http://schemas.microsoft.com/office/powerpoint/2010/main" val="1329473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err="1" smtClean="0"/>
              <a:t>macOS</a:t>
            </a:r>
            <a:r>
              <a:rPr lang="en-US" dirty="0" smtClean="0"/>
              <a:t> support is planned for hopefully sometime next year. </a:t>
            </a:r>
          </a:p>
          <a:p>
            <a:endParaRPr lang="en-US" sz="1000" dirty="0" smtClean="0"/>
          </a:p>
          <a:p>
            <a:r>
              <a:rPr lang="en-US" dirty="0" smtClean="0"/>
              <a:t>ARM support should be starting soon</a:t>
            </a:r>
          </a:p>
          <a:p>
            <a:endParaRPr lang="en-US" sz="1000" dirty="0" smtClean="0"/>
          </a:p>
          <a:p>
            <a:r>
              <a:rPr lang="en-US" dirty="0" smtClean="0"/>
              <a:t>UEFI support (both for the hypervisor, but also to generically support C++ applications in UEFI)</a:t>
            </a:r>
          </a:p>
          <a:p>
            <a:endParaRPr lang="en-US" sz="1000" dirty="0" smtClean="0"/>
          </a:p>
          <a:p>
            <a:r>
              <a:rPr lang="en-US" dirty="0" smtClean="0"/>
              <a:t>Extended API and </a:t>
            </a:r>
            <a:r>
              <a:rPr lang="en-US" dirty="0" err="1" smtClean="0"/>
              <a:t>HyperKernel</a:t>
            </a:r>
            <a:r>
              <a:rPr lang="en-US" dirty="0" smtClean="0"/>
              <a:t> extensions</a:t>
            </a:r>
          </a:p>
          <a:p>
            <a:endParaRPr lang="en-US" sz="1000" dirty="0" smtClean="0"/>
          </a:p>
          <a:p>
            <a:r>
              <a:rPr lang="en-US" dirty="0" err="1" smtClean="0"/>
              <a:t>IncludeOS</a:t>
            </a:r>
            <a:r>
              <a:rPr lang="en-US" dirty="0"/>
              <a:t> </a:t>
            </a:r>
            <a:endParaRPr lang="en-US" dirty="0" smtClean="0"/>
          </a:p>
          <a:p>
            <a:endParaRPr lang="en-US" sz="1000" dirty="0" smtClean="0"/>
          </a:p>
          <a:p>
            <a:r>
              <a:rPr lang="en-US" dirty="0" smtClean="0"/>
              <a:t>Custom </a:t>
            </a:r>
            <a:r>
              <a:rPr lang="en-US" dirty="0" err="1" smtClean="0"/>
              <a:t>Libc</a:t>
            </a:r>
            <a:r>
              <a:rPr lang="en-US" dirty="0" smtClean="0"/>
              <a:t> specifically to support </a:t>
            </a:r>
            <a:r>
              <a:rPr lang="en-US" dirty="0" err="1" smtClean="0"/>
              <a:t>Libc</a:t>
            </a:r>
            <a:r>
              <a:rPr lang="en-US" dirty="0" smtClean="0"/>
              <a:t>++ (likely useful for other projects as well)</a:t>
            </a:r>
            <a:endParaRPr lang="en-US" dirty="0"/>
          </a:p>
        </p:txBody>
      </p:sp>
      <p:sp>
        <p:nvSpPr>
          <p:cNvPr id="5" name="Text Placeholder 4"/>
          <p:cNvSpPr>
            <a:spLocks noGrp="1"/>
          </p:cNvSpPr>
          <p:nvPr>
            <p:ph type="body" sz="quarter" idx="10"/>
          </p:nvPr>
        </p:nvSpPr>
        <p:spPr/>
        <p:txBody>
          <a:bodyPr/>
          <a:lstStyle/>
          <a:p>
            <a:r>
              <a:rPr lang="en-US" dirty="0" smtClean="0"/>
              <a:t>Future Work</a:t>
            </a:r>
            <a:endParaRPr lang="en-US" dirty="0"/>
          </a:p>
        </p:txBody>
      </p:sp>
    </p:spTree>
    <p:extLst>
      <p:ext uri="{BB962C8B-B14F-4D97-AF65-F5344CB8AC3E}">
        <p14:creationId xmlns:p14="http://schemas.microsoft.com/office/powerpoint/2010/main" val="1054540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hlinkClick r:id="rId3"/>
              </a:rPr>
              <a:t>www.bareflank.org</a:t>
            </a:r>
            <a:endParaRPr lang="en-US" dirty="0" smtClean="0"/>
          </a:p>
          <a:p>
            <a:r>
              <a:rPr lang="en-US" dirty="0" smtClean="0">
                <a:hlinkClick r:id="rId4"/>
              </a:rPr>
              <a:t>www.github.com/bareflank/hypervisor</a:t>
            </a:r>
            <a:endParaRPr lang="en-US" dirty="0" smtClean="0"/>
          </a:p>
          <a:p>
            <a:endParaRPr lang="en-US" dirty="0"/>
          </a:p>
        </p:txBody>
      </p:sp>
      <p:sp>
        <p:nvSpPr>
          <p:cNvPr id="5" name="Text Placeholder 4"/>
          <p:cNvSpPr>
            <a:spLocks noGrp="1"/>
          </p:cNvSpPr>
          <p:nvPr>
            <p:ph type="body" sz="quarter" idx="10"/>
          </p:nvPr>
        </p:nvSpPr>
        <p:spPr/>
        <p:txBody>
          <a:bodyPr/>
          <a:lstStyle/>
          <a:p>
            <a:r>
              <a:rPr lang="en-US" dirty="0" smtClean="0"/>
              <a:t>Questions</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980" y="1447800"/>
            <a:ext cx="4912441" cy="4241074"/>
          </a:xfrm>
          <a:prstGeom prst="rect">
            <a:avLst/>
          </a:prstGeom>
        </p:spPr>
      </p:pic>
    </p:spTree>
    <p:extLst>
      <p:ext uri="{BB962C8B-B14F-4D97-AF65-F5344CB8AC3E}">
        <p14:creationId xmlns:p14="http://schemas.microsoft.com/office/powerpoint/2010/main" val="1199443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Will need an ELF loader to load our C++</a:t>
            </a:r>
            <a:endParaRPr lang="en-US" dirty="0"/>
          </a:p>
        </p:txBody>
      </p:sp>
      <p:sp>
        <p:nvSpPr>
          <p:cNvPr id="8" name="Text Placeholder 7"/>
          <p:cNvSpPr>
            <a:spLocks noGrp="1"/>
          </p:cNvSpPr>
          <p:nvPr>
            <p:ph type="body" sz="quarter" idx="12"/>
          </p:nvPr>
        </p:nvSpPr>
        <p:spPr/>
        <p:txBody>
          <a:bodyPr/>
          <a:lstStyle/>
          <a:p>
            <a:r>
              <a:rPr lang="en-US" dirty="0" smtClean="0"/>
              <a:t>Overview</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831" y="2590800"/>
            <a:ext cx="5396738" cy="4204109"/>
          </a:xfrm>
          <a:prstGeom prst="rect">
            <a:avLst/>
          </a:prstGeom>
        </p:spPr>
      </p:pic>
    </p:spTree>
    <p:extLst>
      <p:ext uri="{BB962C8B-B14F-4D97-AF65-F5344CB8AC3E}">
        <p14:creationId xmlns:p14="http://schemas.microsoft.com/office/powerpoint/2010/main" val="508880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Each ELF file is divided into a set of “sections”. </a:t>
            </a:r>
          </a:p>
          <a:p>
            <a:endParaRPr lang="en-US" sz="1400" dirty="0" smtClean="0"/>
          </a:p>
          <a:p>
            <a:r>
              <a:rPr lang="en-US" dirty="0" smtClean="0"/>
              <a:t>Each section provides different resources that are needed to execute the code in the ELF file</a:t>
            </a:r>
          </a:p>
          <a:p>
            <a:endParaRPr lang="en-US" sz="1400" dirty="0"/>
          </a:p>
          <a:p>
            <a:r>
              <a:rPr lang="en-US" dirty="0" smtClean="0"/>
              <a:t>Examples include:</a:t>
            </a:r>
          </a:p>
          <a:p>
            <a:pPr lvl="1"/>
            <a:r>
              <a:rPr lang="en-US" dirty="0" smtClean="0"/>
              <a:t>.text</a:t>
            </a:r>
          </a:p>
          <a:p>
            <a:pPr lvl="1"/>
            <a:r>
              <a:rPr lang="en-US" dirty="0" smtClean="0"/>
              <a:t>.data</a:t>
            </a:r>
          </a:p>
          <a:p>
            <a:pPr lvl="1"/>
            <a:r>
              <a:rPr lang="en-US" dirty="0" smtClean="0"/>
              <a:t>.</a:t>
            </a:r>
            <a:r>
              <a:rPr lang="en-US" dirty="0" err="1" smtClean="0"/>
              <a:t>bss</a:t>
            </a:r>
            <a:endParaRPr lang="en-US" dirty="0" smtClean="0"/>
          </a:p>
          <a:p>
            <a:pPr lvl="1"/>
            <a:r>
              <a:rPr lang="en-US" dirty="0" smtClean="0"/>
              <a:t>.</a:t>
            </a:r>
            <a:r>
              <a:rPr lang="en-US" dirty="0" err="1" smtClean="0"/>
              <a:t>ctors</a:t>
            </a:r>
            <a:r>
              <a:rPr lang="en-US" dirty="0" smtClean="0"/>
              <a:t>/.</a:t>
            </a:r>
            <a:r>
              <a:rPr lang="en-US" dirty="0" err="1" smtClean="0"/>
              <a:t>dtors</a:t>
            </a:r>
            <a:endParaRPr lang="en-US" dirty="0" smtClean="0"/>
          </a:p>
          <a:p>
            <a:pPr lvl="1"/>
            <a:r>
              <a:rPr lang="en-US" dirty="0" smtClean="0"/>
              <a:t>.</a:t>
            </a:r>
            <a:r>
              <a:rPr lang="en-US" dirty="0" err="1" smtClean="0"/>
              <a:t>eh_frame</a:t>
            </a:r>
            <a:endParaRPr lang="en-US" dirty="0"/>
          </a:p>
        </p:txBody>
      </p:sp>
      <p:sp>
        <p:nvSpPr>
          <p:cNvPr id="3" name="Text Placeholder 2"/>
          <p:cNvSpPr>
            <a:spLocks noGrp="1"/>
          </p:cNvSpPr>
          <p:nvPr>
            <p:ph type="body" sz="quarter" idx="12"/>
          </p:nvPr>
        </p:nvSpPr>
        <p:spPr/>
        <p:txBody>
          <a:bodyPr/>
          <a:lstStyle/>
          <a:p>
            <a:r>
              <a:rPr lang="en-US" dirty="0" smtClean="0"/>
              <a:t>Linking</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5736336"/>
            <a:ext cx="1785680" cy="1333500"/>
          </a:xfrm>
          <a:prstGeom prst="rect">
            <a:avLst/>
          </a:prstGeom>
        </p:spPr>
      </p:pic>
      <p:cxnSp>
        <p:nvCxnSpPr>
          <p:cNvPr id="7" name="Straight Arrow Connector 6"/>
          <p:cNvCxnSpPr/>
          <p:nvPr/>
        </p:nvCxnSpPr>
        <p:spPr>
          <a:xfrm flipH="1">
            <a:off x="2743200" y="6400800"/>
            <a:ext cx="1143000" cy="457200"/>
          </a:xfrm>
          <a:prstGeom prst="straightConnector1">
            <a:avLst/>
          </a:prstGeom>
          <a:ln w="57150">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9018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Linking (continued)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1371600"/>
            <a:ext cx="9461500" cy="629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8337" y="5541137"/>
            <a:ext cx="2351463" cy="2002663"/>
          </a:xfrm>
          <a:prstGeom prst="rect">
            <a:avLst/>
          </a:prstGeom>
        </p:spPr>
      </p:pic>
    </p:spTree>
    <p:extLst>
      <p:ext uri="{BB962C8B-B14F-4D97-AF65-F5344CB8AC3E}">
        <p14:creationId xmlns:p14="http://schemas.microsoft.com/office/powerpoint/2010/main" val="1446863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35280" y="1813560"/>
            <a:ext cx="5836920" cy="5181600"/>
          </a:xfrm>
        </p:spPr>
        <p:txBody>
          <a:bodyPr/>
          <a:lstStyle/>
          <a:p>
            <a:r>
              <a:rPr lang="en-US" dirty="0" smtClean="0"/>
              <a:t>In an ELF file, all of the sections are grouped into “segments”.</a:t>
            </a:r>
            <a:br>
              <a:rPr lang="en-US" dirty="0" smtClean="0"/>
            </a:br>
            <a:endParaRPr lang="en-US" sz="1400" dirty="0" smtClean="0"/>
          </a:p>
          <a:p>
            <a:r>
              <a:rPr lang="en-US" dirty="0" smtClean="0"/>
              <a:t>Each segment provides the ELF loader with instructions as to where to load the segment as well as what type of memory to load the segment into</a:t>
            </a:r>
          </a:p>
          <a:p>
            <a:endParaRPr lang="en-US" sz="1400" dirty="0" smtClean="0"/>
          </a:p>
          <a:p>
            <a:r>
              <a:rPr lang="en-US" dirty="0" smtClean="0"/>
              <a:t>For Bareflank, all of the modules have a ”R/W” and a “R/E” segment</a:t>
            </a:r>
            <a:endParaRPr lang="en-US" dirty="0"/>
          </a:p>
        </p:txBody>
      </p:sp>
      <p:sp>
        <p:nvSpPr>
          <p:cNvPr id="3" name="Text Placeholder 2"/>
          <p:cNvSpPr>
            <a:spLocks noGrp="1"/>
          </p:cNvSpPr>
          <p:nvPr>
            <p:ph type="body" sz="quarter" idx="12"/>
          </p:nvPr>
        </p:nvSpPr>
        <p:spPr/>
        <p:txBody>
          <a:bodyPr/>
          <a:lstStyle/>
          <a:p>
            <a:r>
              <a:rPr lang="en-US" dirty="0" smtClean="0"/>
              <a:t>Loading</a:t>
            </a:r>
            <a:endParaRPr lang="en-US" dirty="0"/>
          </a:p>
        </p:txBody>
      </p:sp>
      <p:sp>
        <p:nvSpPr>
          <p:cNvPr id="2" name="Text Placeholder 1"/>
          <p:cNvSpPr>
            <a:spLocks noGrp="1"/>
          </p:cNvSpPr>
          <p:nvPr>
            <p:ph type="body" sz="quarter" idx="10"/>
          </p:nvPr>
        </p:nvSpPr>
        <p:spPr/>
        <p:txBody>
          <a:bodyPr/>
          <a:lstStyle/>
          <a:p>
            <a:r>
              <a:rPr lang="en-US" dirty="0" smtClean="0"/>
              <a:t>ELF Loader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738884"/>
            <a:ext cx="3282956" cy="5330951"/>
          </a:xfrm>
          <a:prstGeom prst="rect">
            <a:avLst/>
          </a:prstGeom>
        </p:spPr>
      </p:pic>
    </p:spTree>
    <p:extLst>
      <p:ext uri="{BB962C8B-B14F-4D97-AF65-F5344CB8AC3E}">
        <p14:creationId xmlns:p14="http://schemas.microsoft.com/office/powerpoint/2010/main" val="1473908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ELF Loader</a:t>
            </a:r>
            <a:endParaRPr lang="en-US" dirty="0"/>
          </a:p>
        </p:txBody>
      </p:sp>
      <p:sp>
        <p:nvSpPr>
          <p:cNvPr id="5" name="Text Placeholder 4"/>
          <p:cNvSpPr>
            <a:spLocks noGrp="1"/>
          </p:cNvSpPr>
          <p:nvPr>
            <p:ph type="body" sz="quarter" idx="12"/>
          </p:nvPr>
        </p:nvSpPr>
        <p:spPr/>
        <p:txBody>
          <a:bodyPr/>
          <a:lstStyle/>
          <a:p>
            <a:r>
              <a:rPr lang="en-US" dirty="0" smtClean="0"/>
              <a:t>Loading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638300"/>
            <a:ext cx="9639300" cy="5295900"/>
          </a:xfrm>
          <a:prstGeom prst="rect">
            <a:avLst/>
          </a:prstGeom>
        </p:spPr>
      </p:pic>
      <p:sp>
        <p:nvSpPr>
          <p:cNvPr id="4" name="Rectangle 3"/>
          <p:cNvSpPr/>
          <p:nvPr/>
        </p:nvSpPr>
        <p:spPr>
          <a:xfrm>
            <a:off x="838200" y="4038600"/>
            <a:ext cx="8458200"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p:cNvSpPr/>
          <p:nvPr/>
        </p:nvSpPr>
        <p:spPr>
          <a:xfrm>
            <a:off x="4114800" y="5388066"/>
            <a:ext cx="990600" cy="2667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521416"/>
            <a:ext cx="2413000" cy="1809750"/>
          </a:xfrm>
          <a:prstGeom prst="rect">
            <a:avLst/>
          </a:prstGeom>
        </p:spPr>
      </p:pic>
      <p:sp>
        <p:nvSpPr>
          <p:cNvPr id="10" name="TextBox 9"/>
          <p:cNvSpPr txBox="1"/>
          <p:nvPr/>
        </p:nvSpPr>
        <p:spPr>
          <a:xfrm>
            <a:off x="1297895" y="6794451"/>
            <a:ext cx="2668359" cy="369332"/>
          </a:xfrm>
          <a:prstGeom prst="rect">
            <a:avLst/>
          </a:prstGeom>
          <a:noFill/>
        </p:spPr>
        <p:txBody>
          <a:bodyPr wrap="none" rtlCol="0">
            <a:spAutoFit/>
          </a:bodyPr>
          <a:lstStyle/>
          <a:p>
            <a:r>
              <a:rPr lang="en-US" smtClean="0"/>
              <a:t>We’ll explain this later!!!</a:t>
            </a:r>
            <a:endParaRPr lang="en-US"/>
          </a:p>
        </p:txBody>
      </p:sp>
      <p:cxnSp>
        <p:nvCxnSpPr>
          <p:cNvPr id="11" name="Straight Arrow Connector 10"/>
          <p:cNvCxnSpPr/>
          <p:nvPr/>
        </p:nvCxnSpPr>
        <p:spPr>
          <a:xfrm flipV="1">
            <a:off x="4114800" y="5654766"/>
            <a:ext cx="495300" cy="1310976"/>
          </a:xfrm>
          <a:prstGeom prst="straightConnector1">
            <a:avLst/>
          </a:prstGeom>
          <a:ln w="57150">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48291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AIS 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F0EAEAA6475145A65BE0DAFE81FA08" ma:contentTypeVersion="1" ma:contentTypeDescription="Create a new document." ma:contentTypeScope="" ma:versionID="29da978067dc29d47ae3f2bf6cd0c348">
  <xsd:schema xmlns:xsd="http://www.w3.org/2001/XMLSchema" xmlns:p="http://schemas.microsoft.com/office/2006/metadata/properties" targetNamespace="http://schemas.microsoft.com/office/2006/metadata/properties" ma:root="true" ma:fieldsID="7d000aa15e2ab2accd4d1af39d255a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89EC9DB-35EE-4D2D-A0AB-5B0CAD3F0ADE}">
  <ds:schemaRefs>
    <ds:schemaRef ds:uri="http://schemas.microsoft.com/sharepoint/v3/contenttype/forms"/>
  </ds:schemaRefs>
</ds:datastoreItem>
</file>

<file path=customXml/itemProps2.xml><?xml version="1.0" encoding="utf-8"?>
<ds:datastoreItem xmlns:ds="http://schemas.openxmlformats.org/officeDocument/2006/customXml" ds:itemID="{0C2326CA-EBC7-46C1-BC27-B9AABB20C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DEDD958-0827-45B7-BF77-B49F8EBF5F9C}">
  <ds:schemaRefs>
    <ds:schemaRef ds:uri="http://purl.org/dc/dcmitype/"/>
    <ds:schemaRef ds:uri="http://purl.org/dc/term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43616</TotalTime>
  <Words>2502</Words>
  <Application>Microsoft Macintosh PowerPoint</Application>
  <PresentationFormat>Custom</PresentationFormat>
  <Paragraphs>351</Paragraphs>
  <Slides>49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Wingdings 3</vt:lpstr>
      <vt:lpstr>Arial</vt:lpstr>
      <vt:lpstr>AIS 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Jaime Smith Thompson</dc:creator>
  <cp:lastModifiedBy>Rian Quinn</cp:lastModifiedBy>
  <cp:revision>970</cp:revision>
  <cp:lastPrinted>2014-07-08T12:35:02Z</cp:lastPrinted>
  <dcterms:created xsi:type="dcterms:W3CDTF">2013-08-09T00:50:43Z</dcterms:created>
  <dcterms:modified xsi:type="dcterms:W3CDTF">2016-09-22T20:01:14Z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0x010100FFF0EAEAA6475145A65BE0DAFE81FA08</vt:lpwstr>
  </property>
  <property fmtid="{D5CDD505-2E9C-101B-9397-08002B2CF9AE}" pid="3" name="Category">
    <vt:lpwstr>CND</vt:lpwstr>
  </property>
  <property fmtid="{D5CDD505-2E9C-101B-9397-08002B2CF9AE}" pid="4" name="Document Owner(s)">
    <vt:lpwstr>Rian Quinn</vt:lpwstr>
  </property>
  <property fmtid="{D5CDD505-2E9C-101B-9397-08002B2CF9AE}" pid="5" name="Document Type">
    <vt:lpwstr>WhitePaper</vt:lpwstr>
  </property>
</Properties>
</file>